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7"/>
  </p:notesMasterIdLst>
  <p:sldIdLst>
    <p:sldId id="257" r:id="rId6"/>
    <p:sldId id="263" r:id="rId7"/>
    <p:sldId id="478" r:id="rId8"/>
    <p:sldId id="298" r:id="rId9"/>
    <p:sldId id="267" r:id="rId10"/>
    <p:sldId id="469" r:id="rId11"/>
    <p:sldId id="470" r:id="rId12"/>
    <p:sldId id="350" r:id="rId13"/>
    <p:sldId id="511" r:id="rId14"/>
    <p:sldId id="288" r:id="rId15"/>
    <p:sldId id="585" r:id="rId16"/>
    <p:sldId id="290" r:id="rId17"/>
    <p:sldId id="289" r:id="rId18"/>
    <p:sldId id="584" r:id="rId19"/>
    <p:sldId id="500" r:id="rId20"/>
    <p:sldId id="586" r:id="rId21"/>
    <p:sldId id="296" r:id="rId22"/>
    <p:sldId id="297" r:id="rId23"/>
    <p:sldId id="587" r:id="rId24"/>
    <p:sldId id="507" r:id="rId25"/>
    <p:sldId id="4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7ED206-524E-49FE-9BE6-59C404E7FB34}" v="53" dt="2020-08-20T15:59:53.1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837ED206-524E-49FE-9BE6-59C404E7FB34}"/>
    <pc:docChg chg="undo custSel modSld">
      <pc:chgData name="Rachel J Houghton" userId="eb43c97e479d4048" providerId="LiveId" clId="{837ED206-524E-49FE-9BE6-59C404E7FB34}" dt="2020-08-20T16:03:14.118" v="134" actId="114"/>
      <pc:docMkLst>
        <pc:docMk/>
      </pc:docMkLst>
      <pc:sldChg chg="modSp mod">
        <pc:chgData name="Rachel J Houghton" userId="eb43c97e479d4048" providerId="LiveId" clId="{837ED206-524E-49FE-9BE6-59C404E7FB34}" dt="2020-08-20T15:41:22.679" v="1" actId="20577"/>
        <pc:sldMkLst>
          <pc:docMk/>
          <pc:sldMk cId="0" sldId="257"/>
        </pc:sldMkLst>
        <pc:spChg chg="mod">
          <ac:chgData name="Rachel J Houghton" userId="eb43c97e479d4048" providerId="LiveId" clId="{837ED206-524E-49FE-9BE6-59C404E7FB34}" dt="2020-08-20T15:41:22.679" v="1" actId="20577"/>
          <ac:spMkLst>
            <pc:docMk/>
            <pc:sldMk cId="0" sldId="257"/>
            <ac:spMk id="7" creationId="{DD63683B-151B-4390-A922-277AFEC04473}"/>
          </ac:spMkLst>
        </pc:spChg>
      </pc:sldChg>
      <pc:sldChg chg="modSp mod">
        <pc:chgData name="Rachel J Houghton" userId="eb43c97e479d4048" providerId="LiveId" clId="{837ED206-524E-49FE-9BE6-59C404E7FB34}" dt="2020-08-20T16:03:14.118" v="134" actId="114"/>
        <pc:sldMkLst>
          <pc:docMk/>
          <pc:sldMk cId="2985715927" sldId="263"/>
        </pc:sldMkLst>
        <pc:spChg chg="mod">
          <ac:chgData name="Rachel J Houghton" userId="eb43c97e479d4048" providerId="LiveId" clId="{837ED206-524E-49FE-9BE6-59C404E7FB34}" dt="2020-08-20T16:03:14.118" v="134" actId="114"/>
          <ac:spMkLst>
            <pc:docMk/>
            <pc:sldMk cId="2985715927" sldId="263"/>
            <ac:spMk id="2" creationId="{2CB6ED8F-715F-482C-A9F6-228FC08B635A}"/>
          </ac:spMkLst>
        </pc:spChg>
        <pc:spChg chg="mod">
          <ac:chgData name="Rachel J Houghton" userId="eb43c97e479d4048" providerId="LiveId" clId="{837ED206-524E-49FE-9BE6-59C404E7FB34}" dt="2020-08-20T15:42:29.710" v="21" actId="20577"/>
          <ac:spMkLst>
            <pc:docMk/>
            <pc:sldMk cId="2985715927" sldId="263"/>
            <ac:spMk id="6" creationId="{6B3DC813-0F66-4EE3-8EA3-390547BADAA4}"/>
          </ac:spMkLst>
        </pc:spChg>
      </pc:sldChg>
      <pc:sldChg chg="modSp">
        <pc:chgData name="Rachel J Houghton" userId="eb43c97e479d4048" providerId="LiveId" clId="{837ED206-524E-49FE-9BE6-59C404E7FB34}" dt="2020-08-20T15:48:36.838" v="44" actId="20577"/>
        <pc:sldMkLst>
          <pc:docMk/>
          <pc:sldMk cId="1158200993" sldId="288"/>
        </pc:sldMkLst>
        <pc:spChg chg="mod">
          <ac:chgData name="Rachel J Houghton" userId="eb43c97e479d4048" providerId="LiveId" clId="{837ED206-524E-49FE-9BE6-59C404E7FB34}" dt="2020-08-20T15:48:36.838" v="44" actId="20577"/>
          <ac:spMkLst>
            <pc:docMk/>
            <pc:sldMk cId="1158200993" sldId="288"/>
            <ac:spMk id="8" creationId="{22DF16E3-5CB2-4137-8857-D9975EE3BBDA}"/>
          </ac:spMkLst>
        </pc:spChg>
      </pc:sldChg>
      <pc:sldChg chg="modSp mod modAnim">
        <pc:chgData name="Rachel J Houghton" userId="eb43c97e479d4048" providerId="LiveId" clId="{837ED206-524E-49FE-9BE6-59C404E7FB34}" dt="2020-08-20T15:53:32.165" v="116" actId="20577"/>
        <pc:sldMkLst>
          <pc:docMk/>
          <pc:sldMk cId="2486953011" sldId="289"/>
        </pc:sldMkLst>
        <pc:spChg chg="mod">
          <ac:chgData name="Rachel J Houghton" userId="eb43c97e479d4048" providerId="LiveId" clId="{837ED206-524E-49FE-9BE6-59C404E7FB34}" dt="2020-08-20T15:52:45.909" v="108" actId="1076"/>
          <ac:spMkLst>
            <pc:docMk/>
            <pc:sldMk cId="2486953011" sldId="289"/>
            <ac:spMk id="6" creationId="{8739547A-3BEB-46A3-8B28-FA97E2DB2D40}"/>
          </ac:spMkLst>
        </pc:spChg>
        <pc:spChg chg="mod">
          <ac:chgData name="Rachel J Houghton" userId="eb43c97e479d4048" providerId="LiveId" clId="{837ED206-524E-49FE-9BE6-59C404E7FB34}" dt="2020-08-20T15:53:32.165" v="116" actId="20577"/>
          <ac:spMkLst>
            <pc:docMk/>
            <pc:sldMk cId="2486953011" sldId="289"/>
            <ac:spMk id="8" creationId="{FE6903C8-EA8E-46C1-A72E-37C379B4FFC1}"/>
          </ac:spMkLst>
        </pc:spChg>
      </pc:sldChg>
      <pc:sldChg chg="modSp mod">
        <pc:chgData name="Rachel J Houghton" userId="eb43c97e479d4048" providerId="LiveId" clId="{837ED206-524E-49FE-9BE6-59C404E7FB34}" dt="2020-08-20T15:51:45.472" v="91" actId="20577"/>
        <pc:sldMkLst>
          <pc:docMk/>
          <pc:sldMk cId="3210300981" sldId="290"/>
        </pc:sldMkLst>
        <pc:spChg chg="mod">
          <ac:chgData name="Rachel J Houghton" userId="eb43c97e479d4048" providerId="LiveId" clId="{837ED206-524E-49FE-9BE6-59C404E7FB34}" dt="2020-08-20T15:51:45.472" v="91" actId="20577"/>
          <ac:spMkLst>
            <pc:docMk/>
            <pc:sldMk cId="3210300981" sldId="290"/>
            <ac:spMk id="2" creationId="{5B67F473-65AC-4270-B89D-78A68D88A019}"/>
          </ac:spMkLst>
        </pc:spChg>
      </pc:sldChg>
      <pc:sldChg chg="modSp">
        <pc:chgData name="Rachel J Houghton" userId="eb43c97e479d4048" providerId="LiveId" clId="{837ED206-524E-49FE-9BE6-59C404E7FB34}" dt="2020-08-20T15:59:04.228" v="132" actId="114"/>
        <pc:sldMkLst>
          <pc:docMk/>
          <pc:sldMk cId="1680322571" sldId="297"/>
        </pc:sldMkLst>
        <pc:spChg chg="mod">
          <ac:chgData name="Rachel J Houghton" userId="eb43c97e479d4048" providerId="LiveId" clId="{837ED206-524E-49FE-9BE6-59C404E7FB34}" dt="2020-08-20T15:58:12.520" v="128" actId="20577"/>
          <ac:spMkLst>
            <pc:docMk/>
            <pc:sldMk cId="1680322571" sldId="297"/>
            <ac:spMk id="11" creationId="{336DE94B-DF3C-4ACD-A443-A81BE4D568E3}"/>
          </ac:spMkLst>
        </pc:spChg>
        <pc:spChg chg="mod">
          <ac:chgData name="Rachel J Houghton" userId="eb43c97e479d4048" providerId="LiveId" clId="{837ED206-524E-49FE-9BE6-59C404E7FB34}" dt="2020-08-20T15:59:04.228" v="132" actId="114"/>
          <ac:spMkLst>
            <pc:docMk/>
            <pc:sldMk cId="1680322571" sldId="297"/>
            <ac:spMk id="13" creationId="{2E6E0FAF-E4EB-4934-9DAC-008D5CB09FD0}"/>
          </ac:spMkLst>
        </pc:spChg>
      </pc:sldChg>
      <pc:sldChg chg="addSp delSp modSp mod">
        <pc:chgData name="Rachel J Houghton" userId="eb43c97e479d4048" providerId="LiveId" clId="{837ED206-524E-49FE-9BE6-59C404E7FB34}" dt="2020-08-20T15:43:30.942" v="25" actId="20577"/>
        <pc:sldMkLst>
          <pc:docMk/>
          <pc:sldMk cId="3442327758" sldId="298"/>
        </pc:sldMkLst>
        <pc:spChg chg="add del mod">
          <ac:chgData name="Rachel J Houghton" userId="eb43c97e479d4048" providerId="LiveId" clId="{837ED206-524E-49FE-9BE6-59C404E7FB34}" dt="2020-08-20T15:43:23.628" v="23" actId="478"/>
          <ac:spMkLst>
            <pc:docMk/>
            <pc:sldMk cId="3442327758" sldId="298"/>
            <ac:spMk id="3" creationId="{8D3722E6-5D09-4D12-B509-8B13954BC174}"/>
          </ac:spMkLst>
        </pc:spChg>
        <pc:spChg chg="add del mod">
          <ac:chgData name="Rachel J Houghton" userId="eb43c97e479d4048" providerId="LiveId" clId="{837ED206-524E-49FE-9BE6-59C404E7FB34}" dt="2020-08-20T15:43:30.942" v="25" actId="20577"/>
          <ac:spMkLst>
            <pc:docMk/>
            <pc:sldMk cId="3442327758" sldId="298"/>
            <ac:spMk id="4" creationId="{7FA04951-9539-4E2B-88AC-8F57C8FE57BC}"/>
          </ac:spMkLst>
        </pc:spChg>
      </pc:sldChg>
      <pc:sldChg chg="modSp mod">
        <pc:chgData name="Rachel J Houghton" userId="eb43c97e479d4048" providerId="LiveId" clId="{837ED206-524E-49FE-9BE6-59C404E7FB34}" dt="2020-08-20T15:45:42.662" v="36" actId="14100"/>
        <pc:sldMkLst>
          <pc:docMk/>
          <pc:sldMk cId="2819374454" sldId="469"/>
        </pc:sldMkLst>
        <pc:spChg chg="mod">
          <ac:chgData name="Rachel J Houghton" userId="eb43c97e479d4048" providerId="LiveId" clId="{837ED206-524E-49FE-9BE6-59C404E7FB34}" dt="2020-08-20T15:45:42.662" v="36" actId="14100"/>
          <ac:spMkLst>
            <pc:docMk/>
            <pc:sldMk cId="2819374454" sldId="469"/>
            <ac:spMk id="3" creationId="{02669792-3AA6-4C9E-8A29-6AC355504564}"/>
          </ac:spMkLst>
        </pc:spChg>
      </pc:sldChg>
      <pc:sldChg chg="modSp">
        <pc:chgData name="Rachel J Houghton" userId="eb43c97e479d4048" providerId="LiveId" clId="{837ED206-524E-49FE-9BE6-59C404E7FB34}" dt="2020-08-20T15:54:56.632" v="121" actId="20577"/>
        <pc:sldMkLst>
          <pc:docMk/>
          <pc:sldMk cId="1804508414" sldId="500"/>
        </pc:sldMkLst>
        <pc:spChg chg="mod">
          <ac:chgData name="Rachel J Houghton" userId="eb43c97e479d4048" providerId="LiveId" clId="{837ED206-524E-49FE-9BE6-59C404E7FB34}" dt="2020-08-20T15:54:56.632" v="121" actId="20577"/>
          <ac:spMkLst>
            <pc:docMk/>
            <pc:sldMk cId="1804508414" sldId="500"/>
            <ac:spMk id="27" creationId="{2797EB59-7D56-41C1-9722-0310D54EC8FA}"/>
          </ac:spMkLst>
        </pc:spChg>
      </pc:sldChg>
      <pc:sldChg chg="modSp">
        <pc:chgData name="Rachel J Houghton" userId="eb43c97e479d4048" providerId="LiveId" clId="{837ED206-524E-49FE-9BE6-59C404E7FB34}" dt="2020-08-20T15:59:53.146" v="133" actId="20577"/>
        <pc:sldMkLst>
          <pc:docMk/>
          <pc:sldMk cId="845968222" sldId="507"/>
        </pc:sldMkLst>
        <pc:spChg chg="mod">
          <ac:chgData name="Rachel J Houghton" userId="eb43c97e479d4048" providerId="LiveId" clId="{837ED206-524E-49FE-9BE6-59C404E7FB34}" dt="2020-08-20T15:59:53.146" v="133" actId="20577"/>
          <ac:spMkLst>
            <pc:docMk/>
            <pc:sldMk cId="845968222" sldId="507"/>
            <ac:spMk id="4" creationId="{6ADD7F83-7954-4AC5-B20B-1081499BFE07}"/>
          </ac:spMkLst>
        </pc:spChg>
      </pc:sldChg>
      <pc:sldChg chg="modSp mod">
        <pc:chgData name="Rachel J Houghton" userId="eb43c97e479d4048" providerId="LiveId" clId="{837ED206-524E-49FE-9BE6-59C404E7FB34}" dt="2020-08-20T15:48:11.928" v="42" actId="1076"/>
        <pc:sldMkLst>
          <pc:docMk/>
          <pc:sldMk cId="2470258462" sldId="511"/>
        </pc:sldMkLst>
        <pc:spChg chg="mod">
          <ac:chgData name="Rachel J Houghton" userId="eb43c97e479d4048" providerId="LiveId" clId="{837ED206-524E-49FE-9BE6-59C404E7FB34}" dt="2020-08-20T15:47:17.721" v="41" actId="20577"/>
          <ac:spMkLst>
            <pc:docMk/>
            <pc:sldMk cId="2470258462" sldId="511"/>
            <ac:spMk id="81" creationId="{64A0CD2B-6707-45C1-83C9-9D579D74BB8E}"/>
          </ac:spMkLst>
        </pc:spChg>
        <pc:spChg chg="mod">
          <ac:chgData name="Rachel J Houghton" userId="eb43c97e479d4048" providerId="LiveId" clId="{837ED206-524E-49FE-9BE6-59C404E7FB34}" dt="2020-08-20T15:48:11.928" v="42" actId="1076"/>
          <ac:spMkLst>
            <pc:docMk/>
            <pc:sldMk cId="2470258462" sldId="511"/>
            <ac:spMk id="82" creationId="{E47A5EC4-F751-4F44-861C-B6FD1ED14FA2}"/>
          </ac:spMkLst>
        </pc:spChg>
      </pc:sldChg>
      <pc:sldChg chg="modSp mod">
        <pc:chgData name="Rachel J Houghton" userId="eb43c97e479d4048" providerId="LiveId" clId="{837ED206-524E-49FE-9BE6-59C404E7FB34}" dt="2020-08-20T15:54:15.532" v="119" actId="20577"/>
        <pc:sldMkLst>
          <pc:docMk/>
          <pc:sldMk cId="3611454680" sldId="584"/>
        </pc:sldMkLst>
        <pc:spChg chg="mod">
          <ac:chgData name="Rachel J Houghton" userId="eb43c97e479d4048" providerId="LiveId" clId="{837ED206-524E-49FE-9BE6-59C404E7FB34}" dt="2020-08-20T15:53:55.442" v="117" actId="14100"/>
          <ac:spMkLst>
            <pc:docMk/>
            <pc:sldMk cId="3611454680" sldId="584"/>
            <ac:spMk id="6" creationId="{D9BE0A05-A352-4BDB-A27D-62164B26796B}"/>
          </ac:spMkLst>
        </pc:spChg>
        <pc:spChg chg="mod">
          <ac:chgData name="Rachel J Houghton" userId="eb43c97e479d4048" providerId="LiveId" clId="{837ED206-524E-49FE-9BE6-59C404E7FB34}" dt="2020-08-20T15:54:15.532" v="119" actId="20577"/>
          <ac:spMkLst>
            <pc:docMk/>
            <pc:sldMk cId="3611454680" sldId="584"/>
            <ac:spMk id="7" creationId="{C914F9D8-95D8-4964-8B94-3D664B5773C5}"/>
          </ac:spMkLst>
        </pc:spChg>
      </pc:sldChg>
      <pc:sldChg chg="modSp">
        <pc:chgData name="Rachel J Houghton" userId="eb43c97e479d4048" providerId="LiveId" clId="{837ED206-524E-49FE-9BE6-59C404E7FB34}" dt="2020-08-20T15:50:24.435" v="64" actId="20577"/>
        <pc:sldMkLst>
          <pc:docMk/>
          <pc:sldMk cId="3404924870" sldId="585"/>
        </pc:sldMkLst>
        <pc:spChg chg="mod">
          <ac:chgData name="Rachel J Houghton" userId="eb43c97e479d4048" providerId="LiveId" clId="{837ED206-524E-49FE-9BE6-59C404E7FB34}" dt="2020-08-20T15:50:24.435" v="64" actId="20577"/>
          <ac:spMkLst>
            <pc:docMk/>
            <pc:sldMk cId="3404924870" sldId="585"/>
            <ac:spMk id="7" creationId="{8A32CAB8-412F-4F90-B777-E0C1B7EF7C0E}"/>
          </ac:spMkLst>
        </pc:spChg>
        <pc:spChg chg="mod">
          <ac:chgData name="Rachel J Houghton" userId="eb43c97e479d4048" providerId="LiveId" clId="{837ED206-524E-49FE-9BE6-59C404E7FB34}" dt="2020-08-20T15:50:00.975" v="46" actId="20577"/>
          <ac:spMkLst>
            <pc:docMk/>
            <pc:sldMk cId="3404924870" sldId="585"/>
            <ac:spMk id="8" creationId="{4F6E9B92-65DE-456F-B137-521F6645BFB3}"/>
          </ac:spMkLst>
        </pc:spChg>
      </pc:sldChg>
      <pc:sldChg chg="modSp mod">
        <pc:chgData name="Rachel J Houghton" userId="eb43c97e479d4048" providerId="LiveId" clId="{837ED206-524E-49FE-9BE6-59C404E7FB34}" dt="2020-08-20T15:55:56.722" v="126" actId="20577"/>
        <pc:sldMkLst>
          <pc:docMk/>
          <pc:sldMk cId="7489174" sldId="586"/>
        </pc:sldMkLst>
        <pc:spChg chg="mod">
          <ac:chgData name="Rachel J Houghton" userId="eb43c97e479d4048" providerId="LiveId" clId="{837ED206-524E-49FE-9BE6-59C404E7FB34}" dt="2020-08-20T15:55:56.722" v="126" actId="20577"/>
          <ac:spMkLst>
            <pc:docMk/>
            <pc:sldMk cId="7489174" sldId="586"/>
            <ac:spMk id="7" creationId="{C914F9D8-95D8-4964-8B94-3D664B5773C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20/08/2020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8345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49627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3482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588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57773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343358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4233353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907209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11011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47975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33818369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55516" y="6186533"/>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2496080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215824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359747846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177205932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2.xml"/><Relationship Id="rId5" Type="http://schemas.openxmlformats.org/officeDocument/2006/relationships/image" Target="../media/image9.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hyperlink" Target="https://www.ncetm.org.uk/classroom-resources/primm-1-30-composition-and-calculation-numbers-up-to-10-000-000/" TargetMode="External"/><Relationship Id="rId3" Type="http://schemas.openxmlformats.org/officeDocument/2006/relationships/hyperlink" Target="about:blank" TargetMode="External"/><Relationship Id="rId7" Type="http://schemas.openxmlformats.org/officeDocument/2006/relationships/hyperlink" Target="https://www.ncetm.org.uk/classroom-resources/primm-1-24-composition-and-calculation-hundredths-and-thousand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ncetm.org.uk/classroom-resources/primm-1-23-composition-and-calculation-tenths/" TargetMode="External"/><Relationship Id="rId11" Type="http://schemas.openxmlformats.org/officeDocument/2006/relationships/image" Target="../media/image8.png"/><Relationship Id="rId5" Type="http://schemas.openxmlformats.org/officeDocument/2006/relationships/hyperlink" Target="https://www.ncetm.org.uk/classroom-resources/primm-1-22-composition-and-calculation-1-000-and-four-digit-numbers/" TargetMode="External"/><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Place value in numbers up to 10,000,000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6NPV-2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56839F-4F0F-44CB-B7A9-2A170DD997C6}"/>
              </a:ext>
            </a:extLst>
          </p:cNvPr>
          <p:cNvSpPr>
            <a:spLocks noGrp="1"/>
          </p:cNvSpPr>
          <p:nvPr>
            <p:ph type="title"/>
          </p:nvPr>
        </p:nvSpPr>
        <p:spPr/>
        <p:txBody>
          <a:bodyPr/>
          <a:lstStyle/>
          <a:p>
            <a:r>
              <a:rPr lang="en-GB" dirty="0"/>
              <a:t>6NPV-2 Place value in numbers up t0 10,000,000</a:t>
            </a:r>
          </a:p>
        </p:txBody>
      </p:sp>
      <p:graphicFrame>
        <p:nvGraphicFramePr>
          <p:cNvPr id="5" name="Table 4">
            <a:extLst>
              <a:ext uri="{FF2B5EF4-FFF2-40B4-BE49-F238E27FC236}">
                <a16:creationId xmlns:a16="http://schemas.microsoft.com/office/drawing/2014/main" id="{C230AA8C-7E39-45FC-9C42-A0920B2AF1FD}"/>
              </a:ext>
            </a:extLst>
          </p:cNvPr>
          <p:cNvGraphicFramePr>
            <a:graphicFrameLocks noGrp="1"/>
          </p:cNvGraphicFramePr>
          <p:nvPr/>
        </p:nvGraphicFramePr>
        <p:xfrm>
          <a:off x="623892" y="1294766"/>
          <a:ext cx="7380819" cy="1087755"/>
        </p:xfrm>
        <a:graphic>
          <a:graphicData uri="http://schemas.openxmlformats.org/drawingml/2006/table">
            <a:tbl>
              <a:tblPr firstRow="1" firstCol="1" bandRow="1"/>
              <a:tblGrid>
                <a:gridCol w="819615">
                  <a:extLst>
                    <a:ext uri="{9D8B030D-6E8A-4147-A177-3AD203B41FA5}">
                      <a16:colId xmlns:a16="http://schemas.microsoft.com/office/drawing/2014/main" val="4048651747"/>
                    </a:ext>
                  </a:extLst>
                </a:gridCol>
                <a:gridCol w="819615">
                  <a:extLst>
                    <a:ext uri="{9D8B030D-6E8A-4147-A177-3AD203B41FA5}">
                      <a16:colId xmlns:a16="http://schemas.microsoft.com/office/drawing/2014/main" val="434555778"/>
                    </a:ext>
                  </a:extLst>
                </a:gridCol>
                <a:gridCol w="820686">
                  <a:extLst>
                    <a:ext uri="{9D8B030D-6E8A-4147-A177-3AD203B41FA5}">
                      <a16:colId xmlns:a16="http://schemas.microsoft.com/office/drawing/2014/main" val="138002305"/>
                    </a:ext>
                  </a:extLst>
                </a:gridCol>
                <a:gridCol w="819615">
                  <a:extLst>
                    <a:ext uri="{9D8B030D-6E8A-4147-A177-3AD203B41FA5}">
                      <a16:colId xmlns:a16="http://schemas.microsoft.com/office/drawing/2014/main" val="4250978207"/>
                    </a:ext>
                  </a:extLst>
                </a:gridCol>
                <a:gridCol w="820686">
                  <a:extLst>
                    <a:ext uri="{9D8B030D-6E8A-4147-A177-3AD203B41FA5}">
                      <a16:colId xmlns:a16="http://schemas.microsoft.com/office/drawing/2014/main" val="1143601546"/>
                    </a:ext>
                  </a:extLst>
                </a:gridCol>
                <a:gridCol w="819615">
                  <a:extLst>
                    <a:ext uri="{9D8B030D-6E8A-4147-A177-3AD203B41FA5}">
                      <a16:colId xmlns:a16="http://schemas.microsoft.com/office/drawing/2014/main" val="2017577498"/>
                    </a:ext>
                  </a:extLst>
                </a:gridCol>
                <a:gridCol w="820686">
                  <a:extLst>
                    <a:ext uri="{9D8B030D-6E8A-4147-A177-3AD203B41FA5}">
                      <a16:colId xmlns:a16="http://schemas.microsoft.com/office/drawing/2014/main" val="377467"/>
                    </a:ext>
                  </a:extLst>
                </a:gridCol>
                <a:gridCol w="819615">
                  <a:extLst>
                    <a:ext uri="{9D8B030D-6E8A-4147-A177-3AD203B41FA5}">
                      <a16:colId xmlns:a16="http://schemas.microsoft.com/office/drawing/2014/main" val="3773947975"/>
                    </a:ext>
                  </a:extLst>
                </a:gridCol>
                <a:gridCol w="820686">
                  <a:extLst>
                    <a:ext uri="{9D8B030D-6E8A-4147-A177-3AD203B41FA5}">
                      <a16:colId xmlns:a16="http://schemas.microsoft.com/office/drawing/2014/main" val="413634820"/>
                    </a:ext>
                  </a:extLst>
                </a:gridCol>
              </a:tblGrid>
              <a:tr h="0">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Millions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Thousands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Ones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72089187"/>
                  </a:ext>
                </a:extLst>
              </a:tr>
              <a:tr h="0">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extLst>
                  <a:ext uri="{0D108BD9-81ED-4DB2-BD59-A6C34878D82A}">
                    <a16:rowId xmlns:a16="http://schemas.microsoft.com/office/drawing/2014/main" val="1073237529"/>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4392650"/>
                  </a:ext>
                </a:extLst>
              </a:tr>
            </a:tbl>
          </a:graphicData>
        </a:graphic>
      </p:graphicFrame>
      <p:graphicFrame>
        <p:nvGraphicFramePr>
          <p:cNvPr id="9" name="Table 8">
            <a:extLst>
              <a:ext uri="{FF2B5EF4-FFF2-40B4-BE49-F238E27FC236}">
                <a16:creationId xmlns:a16="http://schemas.microsoft.com/office/drawing/2014/main" id="{2755612F-FC7F-4127-8634-DE127F6E3D9E}"/>
              </a:ext>
            </a:extLst>
          </p:cNvPr>
          <p:cNvGraphicFramePr>
            <a:graphicFrameLocks noGrp="1"/>
          </p:cNvGraphicFramePr>
          <p:nvPr/>
        </p:nvGraphicFramePr>
        <p:xfrm>
          <a:off x="623891" y="2382521"/>
          <a:ext cx="7380819" cy="362585"/>
        </p:xfrm>
        <a:graphic>
          <a:graphicData uri="http://schemas.openxmlformats.org/drawingml/2006/table">
            <a:tbl>
              <a:tblPr firstRow="1" firstCol="1" bandRow="1"/>
              <a:tblGrid>
                <a:gridCol w="819615">
                  <a:extLst>
                    <a:ext uri="{9D8B030D-6E8A-4147-A177-3AD203B41FA5}">
                      <a16:colId xmlns:a16="http://schemas.microsoft.com/office/drawing/2014/main" val="4048651747"/>
                    </a:ext>
                  </a:extLst>
                </a:gridCol>
                <a:gridCol w="819615">
                  <a:extLst>
                    <a:ext uri="{9D8B030D-6E8A-4147-A177-3AD203B41FA5}">
                      <a16:colId xmlns:a16="http://schemas.microsoft.com/office/drawing/2014/main" val="434555778"/>
                    </a:ext>
                  </a:extLst>
                </a:gridCol>
                <a:gridCol w="820686">
                  <a:extLst>
                    <a:ext uri="{9D8B030D-6E8A-4147-A177-3AD203B41FA5}">
                      <a16:colId xmlns:a16="http://schemas.microsoft.com/office/drawing/2014/main" val="138002305"/>
                    </a:ext>
                  </a:extLst>
                </a:gridCol>
                <a:gridCol w="819615">
                  <a:extLst>
                    <a:ext uri="{9D8B030D-6E8A-4147-A177-3AD203B41FA5}">
                      <a16:colId xmlns:a16="http://schemas.microsoft.com/office/drawing/2014/main" val="4250978207"/>
                    </a:ext>
                  </a:extLst>
                </a:gridCol>
                <a:gridCol w="820686">
                  <a:extLst>
                    <a:ext uri="{9D8B030D-6E8A-4147-A177-3AD203B41FA5}">
                      <a16:colId xmlns:a16="http://schemas.microsoft.com/office/drawing/2014/main" val="1143601546"/>
                    </a:ext>
                  </a:extLst>
                </a:gridCol>
                <a:gridCol w="819615">
                  <a:extLst>
                    <a:ext uri="{9D8B030D-6E8A-4147-A177-3AD203B41FA5}">
                      <a16:colId xmlns:a16="http://schemas.microsoft.com/office/drawing/2014/main" val="2017577498"/>
                    </a:ext>
                  </a:extLst>
                </a:gridCol>
                <a:gridCol w="820686">
                  <a:extLst>
                    <a:ext uri="{9D8B030D-6E8A-4147-A177-3AD203B41FA5}">
                      <a16:colId xmlns:a16="http://schemas.microsoft.com/office/drawing/2014/main" val="377467"/>
                    </a:ext>
                  </a:extLst>
                </a:gridCol>
                <a:gridCol w="819615">
                  <a:extLst>
                    <a:ext uri="{9D8B030D-6E8A-4147-A177-3AD203B41FA5}">
                      <a16:colId xmlns:a16="http://schemas.microsoft.com/office/drawing/2014/main" val="3773947975"/>
                    </a:ext>
                  </a:extLst>
                </a:gridCol>
                <a:gridCol w="820686">
                  <a:extLst>
                    <a:ext uri="{9D8B030D-6E8A-4147-A177-3AD203B41FA5}">
                      <a16:colId xmlns:a16="http://schemas.microsoft.com/office/drawing/2014/main" val="413634820"/>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3322605"/>
                  </a:ext>
                </a:extLst>
              </a:tr>
            </a:tbl>
          </a:graphicData>
        </a:graphic>
      </p:graphicFrame>
      <p:graphicFrame>
        <p:nvGraphicFramePr>
          <p:cNvPr id="10" name="Table 9">
            <a:extLst>
              <a:ext uri="{FF2B5EF4-FFF2-40B4-BE49-F238E27FC236}">
                <a16:creationId xmlns:a16="http://schemas.microsoft.com/office/drawing/2014/main" id="{3BFE662B-205F-4AB3-960C-F4B586FC74A1}"/>
              </a:ext>
            </a:extLst>
          </p:cNvPr>
          <p:cNvGraphicFramePr>
            <a:graphicFrameLocks noGrp="1"/>
          </p:cNvGraphicFramePr>
          <p:nvPr/>
        </p:nvGraphicFramePr>
        <p:xfrm>
          <a:off x="623890" y="2745106"/>
          <a:ext cx="7380819" cy="362585"/>
        </p:xfrm>
        <a:graphic>
          <a:graphicData uri="http://schemas.openxmlformats.org/drawingml/2006/table">
            <a:tbl>
              <a:tblPr firstRow="1" firstCol="1" bandRow="1"/>
              <a:tblGrid>
                <a:gridCol w="819615">
                  <a:extLst>
                    <a:ext uri="{9D8B030D-6E8A-4147-A177-3AD203B41FA5}">
                      <a16:colId xmlns:a16="http://schemas.microsoft.com/office/drawing/2014/main" val="4048651747"/>
                    </a:ext>
                  </a:extLst>
                </a:gridCol>
                <a:gridCol w="819615">
                  <a:extLst>
                    <a:ext uri="{9D8B030D-6E8A-4147-A177-3AD203B41FA5}">
                      <a16:colId xmlns:a16="http://schemas.microsoft.com/office/drawing/2014/main" val="434555778"/>
                    </a:ext>
                  </a:extLst>
                </a:gridCol>
                <a:gridCol w="820686">
                  <a:extLst>
                    <a:ext uri="{9D8B030D-6E8A-4147-A177-3AD203B41FA5}">
                      <a16:colId xmlns:a16="http://schemas.microsoft.com/office/drawing/2014/main" val="138002305"/>
                    </a:ext>
                  </a:extLst>
                </a:gridCol>
                <a:gridCol w="819615">
                  <a:extLst>
                    <a:ext uri="{9D8B030D-6E8A-4147-A177-3AD203B41FA5}">
                      <a16:colId xmlns:a16="http://schemas.microsoft.com/office/drawing/2014/main" val="4250978207"/>
                    </a:ext>
                  </a:extLst>
                </a:gridCol>
                <a:gridCol w="820686">
                  <a:extLst>
                    <a:ext uri="{9D8B030D-6E8A-4147-A177-3AD203B41FA5}">
                      <a16:colId xmlns:a16="http://schemas.microsoft.com/office/drawing/2014/main" val="1143601546"/>
                    </a:ext>
                  </a:extLst>
                </a:gridCol>
                <a:gridCol w="819615">
                  <a:extLst>
                    <a:ext uri="{9D8B030D-6E8A-4147-A177-3AD203B41FA5}">
                      <a16:colId xmlns:a16="http://schemas.microsoft.com/office/drawing/2014/main" val="2017577498"/>
                    </a:ext>
                  </a:extLst>
                </a:gridCol>
                <a:gridCol w="820686">
                  <a:extLst>
                    <a:ext uri="{9D8B030D-6E8A-4147-A177-3AD203B41FA5}">
                      <a16:colId xmlns:a16="http://schemas.microsoft.com/office/drawing/2014/main" val="377467"/>
                    </a:ext>
                  </a:extLst>
                </a:gridCol>
                <a:gridCol w="819615">
                  <a:extLst>
                    <a:ext uri="{9D8B030D-6E8A-4147-A177-3AD203B41FA5}">
                      <a16:colId xmlns:a16="http://schemas.microsoft.com/office/drawing/2014/main" val="3773947975"/>
                    </a:ext>
                  </a:extLst>
                </a:gridCol>
                <a:gridCol w="820686">
                  <a:extLst>
                    <a:ext uri="{9D8B030D-6E8A-4147-A177-3AD203B41FA5}">
                      <a16:colId xmlns:a16="http://schemas.microsoft.com/office/drawing/2014/main" val="413634820"/>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7969795"/>
                  </a:ext>
                </a:extLst>
              </a:tr>
            </a:tbl>
          </a:graphicData>
        </a:graphic>
      </p:graphicFrame>
      <p:graphicFrame>
        <p:nvGraphicFramePr>
          <p:cNvPr id="11" name="Table 10">
            <a:extLst>
              <a:ext uri="{FF2B5EF4-FFF2-40B4-BE49-F238E27FC236}">
                <a16:creationId xmlns:a16="http://schemas.microsoft.com/office/drawing/2014/main" id="{66A2F616-DA26-4D6D-8D82-D2D2AE72127C}"/>
              </a:ext>
            </a:extLst>
          </p:cNvPr>
          <p:cNvGraphicFramePr>
            <a:graphicFrameLocks noGrp="1"/>
          </p:cNvGraphicFramePr>
          <p:nvPr/>
        </p:nvGraphicFramePr>
        <p:xfrm>
          <a:off x="623888" y="3107691"/>
          <a:ext cx="7380819" cy="362585"/>
        </p:xfrm>
        <a:graphic>
          <a:graphicData uri="http://schemas.openxmlformats.org/drawingml/2006/table">
            <a:tbl>
              <a:tblPr firstRow="1" firstCol="1" bandRow="1"/>
              <a:tblGrid>
                <a:gridCol w="819615">
                  <a:extLst>
                    <a:ext uri="{9D8B030D-6E8A-4147-A177-3AD203B41FA5}">
                      <a16:colId xmlns:a16="http://schemas.microsoft.com/office/drawing/2014/main" val="4048651747"/>
                    </a:ext>
                  </a:extLst>
                </a:gridCol>
                <a:gridCol w="819615">
                  <a:extLst>
                    <a:ext uri="{9D8B030D-6E8A-4147-A177-3AD203B41FA5}">
                      <a16:colId xmlns:a16="http://schemas.microsoft.com/office/drawing/2014/main" val="434555778"/>
                    </a:ext>
                  </a:extLst>
                </a:gridCol>
                <a:gridCol w="820686">
                  <a:extLst>
                    <a:ext uri="{9D8B030D-6E8A-4147-A177-3AD203B41FA5}">
                      <a16:colId xmlns:a16="http://schemas.microsoft.com/office/drawing/2014/main" val="138002305"/>
                    </a:ext>
                  </a:extLst>
                </a:gridCol>
                <a:gridCol w="819615">
                  <a:extLst>
                    <a:ext uri="{9D8B030D-6E8A-4147-A177-3AD203B41FA5}">
                      <a16:colId xmlns:a16="http://schemas.microsoft.com/office/drawing/2014/main" val="4250978207"/>
                    </a:ext>
                  </a:extLst>
                </a:gridCol>
                <a:gridCol w="820686">
                  <a:extLst>
                    <a:ext uri="{9D8B030D-6E8A-4147-A177-3AD203B41FA5}">
                      <a16:colId xmlns:a16="http://schemas.microsoft.com/office/drawing/2014/main" val="1143601546"/>
                    </a:ext>
                  </a:extLst>
                </a:gridCol>
                <a:gridCol w="819615">
                  <a:extLst>
                    <a:ext uri="{9D8B030D-6E8A-4147-A177-3AD203B41FA5}">
                      <a16:colId xmlns:a16="http://schemas.microsoft.com/office/drawing/2014/main" val="2017577498"/>
                    </a:ext>
                  </a:extLst>
                </a:gridCol>
                <a:gridCol w="820686">
                  <a:extLst>
                    <a:ext uri="{9D8B030D-6E8A-4147-A177-3AD203B41FA5}">
                      <a16:colId xmlns:a16="http://schemas.microsoft.com/office/drawing/2014/main" val="377467"/>
                    </a:ext>
                  </a:extLst>
                </a:gridCol>
                <a:gridCol w="819615">
                  <a:extLst>
                    <a:ext uri="{9D8B030D-6E8A-4147-A177-3AD203B41FA5}">
                      <a16:colId xmlns:a16="http://schemas.microsoft.com/office/drawing/2014/main" val="3773947975"/>
                    </a:ext>
                  </a:extLst>
                </a:gridCol>
                <a:gridCol w="820686">
                  <a:extLst>
                    <a:ext uri="{9D8B030D-6E8A-4147-A177-3AD203B41FA5}">
                      <a16:colId xmlns:a16="http://schemas.microsoft.com/office/drawing/2014/main" val="413634820"/>
                    </a:ext>
                  </a:extLst>
                </a:gridCol>
              </a:tblGrid>
              <a:tr h="0">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1960333"/>
                  </a:ext>
                </a:extLst>
              </a:tr>
            </a:tbl>
          </a:graphicData>
        </a:graphic>
      </p:graphicFrame>
      <p:sp>
        <p:nvSpPr>
          <p:cNvPr id="4" name="TextBox 3">
            <a:extLst>
              <a:ext uri="{FF2B5EF4-FFF2-40B4-BE49-F238E27FC236}">
                <a16:creationId xmlns:a16="http://schemas.microsoft.com/office/drawing/2014/main" id="{62EC98A1-F060-47B1-A1E9-F9E1195D4DFC}"/>
              </a:ext>
            </a:extLst>
          </p:cNvPr>
          <p:cNvSpPr txBox="1"/>
          <p:nvPr/>
        </p:nvSpPr>
        <p:spPr bwMode="auto">
          <a:xfrm>
            <a:off x="645150" y="3823225"/>
            <a:ext cx="732065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1</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937  (one </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thousand</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nine hundred and thirty-seven)</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51</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937  (fifty-one </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thousand</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nine hundred and thirty-seven)</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000" b="0" i="0" u="none" strike="noStrike" kern="1200" cap="none" spc="0" normalizeH="0" baseline="30000" noProof="0" dirty="0">
                <a:ln>
                  <a:noFill/>
                </a:ln>
                <a:solidFill>
                  <a:srgbClr val="000000"/>
                </a:solidFill>
                <a:effectLst/>
                <a:uLnTx/>
                <a:uFillTx/>
                <a:latin typeface="Myriad Pro Semibold"/>
                <a:ea typeface="+mn-ea"/>
                <a:cs typeface="+mn-cs"/>
              </a:rPr>
              <a:t>   </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451</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937  (four hundred and fifty-one </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thousand</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nine hundred</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and thirty-seven)</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5</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451</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937  (five </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million</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four hundred and fifty-one </a:t>
            </a:r>
            <a:r>
              <a:rPr kumimoji="0" lang="en-GB" sz="2000" b="1" i="0" u="none" strike="noStrike" kern="1200" cap="none" spc="0" normalizeH="0" baseline="0" noProof="0" dirty="0">
                <a:ln>
                  <a:noFill/>
                </a:ln>
                <a:solidFill>
                  <a:srgbClr val="000000"/>
                </a:solidFill>
                <a:effectLst/>
                <a:uLnTx/>
                <a:uFillTx/>
                <a:latin typeface="Myriad Pro Semibold"/>
                <a:ea typeface="+mn-ea"/>
                <a:cs typeface="+mn-cs"/>
              </a:rPr>
              <a:t>thousand</a:t>
            </a: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a:ea typeface="+mn-ea"/>
                <a:cs typeface="+mn-cs"/>
              </a:rPr>
              <a:t>                  nine hundred and thirty-seven)</a:t>
            </a:r>
            <a:endParaRPr kumimoji="0" lang="en-GB" sz="2000" b="1"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8" name="Content Placeholder 2">
            <a:extLst>
              <a:ext uri="{FF2B5EF4-FFF2-40B4-BE49-F238E27FC236}">
                <a16:creationId xmlns:a16="http://schemas.microsoft.com/office/drawing/2014/main" id="{22DF16E3-5CB2-4137-8857-D9975EE3BBDA}"/>
              </a:ext>
            </a:extLst>
          </p:cNvPr>
          <p:cNvSpPr txBox="1">
            <a:spLocks/>
          </p:cNvSpPr>
          <p:nvPr/>
        </p:nvSpPr>
        <p:spPr>
          <a:xfrm>
            <a:off x="8197516" y="1433060"/>
            <a:ext cx="3659124" cy="48192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Read each number that is shown in turn.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Why are some words shown in bold? What is the significance of these words?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Say a number containing up to 9</a:t>
            </a:r>
            <a:r>
              <a:rPr kumimoji="0" lang="en-US" sz="2000" b="0" i="0" u="none" strike="noStrike" kern="1200" cap="none" spc="0" normalizeH="0" noProof="0" dirty="0">
                <a:ln>
                  <a:noFill/>
                </a:ln>
                <a:solidFill>
                  <a:srgbClr val="585858"/>
                </a:solidFill>
                <a:effectLst/>
                <a:uLnTx/>
                <a:uFillTx/>
                <a:latin typeface="Arial"/>
                <a:ea typeface="+mn-ea"/>
                <a:cs typeface="+mn-cs"/>
              </a:rPr>
              <a:t> </a:t>
            </a:r>
            <a:r>
              <a:rPr kumimoji="0" lang="en-US" sz="2000" b="0" i="0" u="none" strike="noStrike" kern="1200" cap="none" spc="0" normalizeH="0" baseline="0" noProof="0" dirty="0">
                <a:ln>
                  <a:noFill/>
                </a:ln>
                <a:solidFill>
                  <a:srgbClr val="585858"/>
                </a:solidFill>
                <a:effectLst/>
                <a:uLnTx/>
                <a:uFillTx/>
                <a:latin typeface="Arial"/>
                <a:ea typeface="+mn-ea"/>
                <a:cs typeface="+mn-cs"/>
              </a:rPr>
              <a:t>digits and ask children to write the number in an empty place value chart. Repeat with different numbers.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5820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fade">
                                      <p:cBhvr>
                                        <p:cTn id="32" dur="500"/>
                                        <p:tgtEl>
                                          <p:spTgt spid="4">
                                            <p:txEl>
                                              <p:pRg st="2" end="2"/>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Effect transition="in" filter="fade">
                                      <p:cBhvr>
                                        <p:cTn id="35" dur="500"/>
                                        <p:tgtEl>
                                          <p:spTgt spid="4">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Effect transition="in" filter="fade">
                                      <p:cBhvr>
                                        <p:cTn id="40" dur="500"/>
                                        <p:tgtEl>
                                          <p:spTgt spid="4">
                                            <p:txEl>
                                              <p:pRg st="4" end="4"/>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Effect transition="in" filter="fade">
                                      <p:cBhvr>
                                        <p:cTn id="43" dur="500"/>
                                        <p:tgtEl>
                                          <p:spTgt spid="4">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EFDDD4-415E-4776-8CF2-04EA4503AAA9}"/>
              </a:ext>
            </a:extLst>
          </p:cNvPr>
          <p:cNvSpPr>
            <a:spLocks noGrp="1"/>
          </p:cNvSpPr>
          <p:nvPr>
            <p:ph type="title"/>
          </p:nvPr>
        </p:nvSpPr>
        <p:spPr/>
        <p:txBody>
          <a:bodyPr/>
          <a:lstStyle/>
          <a:p>
            <a:r>
              <a:rPr lang="en-GB" dirty="0"/>
              <a:t>6NPV-2 Place value in numbers up to 10,000,000</a:t>
            </a:r>
          </a:p>
        </p:txBody>
      </p:sp>
      <p:graphicFrame>
        <p:nvGraphicFramePr>
          <p:cNvPr id="5" name="Table 4">
            <a:extLst>
              <a:ext uri="{FF2B5EF4-FFF2-40B4-BE49-F238E27FC236}">
                <a16:creationId xmlns:a16="http://schemas.microsoft.com/office/drawing/2014/main" id="{C230AA8C-7E39-45FC-9C42-A0920B2AF1FD}"/>
              </a:ext>
            </a:extLst>
          </p:cNvPr>
          <p:cNvGraphicFramePr>
            <a:graphicFrameLocks noGrp="1"/>
          </p:cNvGraphicFramePr>
          <p:nvPr/>
        </p:nvGraphicFramePr>
        <p:xfrm>
          <a:off x="1043463" y="2191303"/>
          <a:ext cx="10105073" cy="1087755"/>
        </p:xfrm>
        <a:graphic>
          <a:graphicData uri="http://schemas.openxmlformats.org/drawingml/2006/table">
            <a:tbl>
              <a:tblPr firstRow="1" firstCol="1" bandRow="1"/>
              <a:tblGrid>
                <a:gridCol w="918643">
                  <a:extLst>
                    <a:ext uri="{9D8B030D-6E8A-4147-A177-3AD203B41FA5}">
                      <a16:colId xmlns:a16="http://schemas.microsoft.com/office/drawing/2014/main" val="4048651747"/>
                    </a:ext>
                  </a:extLst>
                </a:gridCol>
                <a:gridCol w="918643">
                  <a:extLst>
                    <a:ext uri="{9D8B030D-6E8A-4147-A177-3AD203B41FA5}">
                      <a16:colId xmlns:a16="http://schemas.microsoft.com/office/drawing/2014/main" val="434555778"/>
                    </a:ext>
                  </a:extLst>
                </a:gridCol>
                <a:gridCol w="918643">
                  <a:extLst>
                    <a:ext uri="{9D8B030D-6E8A-4147-A177-3AD203B41FA5}">
                      <a16:colId xmlns:a16="http://schemas.microsoft.com/office/drawing/2014/main" val="138002305"/>
                    </a:ext>
                  </a:extLst>
                </a:gridCol>
                <a:gridCol w="918643">
                  <a:extLst>
                    <a:ext uri="{9D8B030D-6E8A-4147-A177-3AD203B41FA5}">
                      <a16:colId xmlns:a16="http://schemas.microsoft.com/office/drawing/2014/main" val="4250978207"/>
                    </a:ext>
                  </a:extLst>
                </a:gridCol>
                <a:gridCol w="918643">
                  <a:extLst>
                    <a:ext uri="{9D8B030D-6E8A-4147-A177-3AD203B41FA5}">
                      <a16:colId xmlns:a16="http://schemas.microsoft.com/office/drawing/2014/main" val="1143601546"/>
                    </a:ext>
                  </a:extLst>
                </a:gridCol>
                <a:gridCol w="918643">
                  <a:extLst>
                    <a:ext uri="{9D8B030D-6E8A-4147-A177-3AD203B41FA5}">
                      <a16:colId xmlns:a16="http://schemas.microsoft.com/office/drawing/2014/main" val="2017577498"/>
                    </a:ext>
                  </a:extLst>
                </a:gridCol>
                <a:gridCol w="918643">
                  <a:extLst>
                    <a:ext uri="{9D8B030D-6E8A-4147-A177-3AD203B41FA5}">
                      <a16:colId xmlns:a16="http://schemas.microsoft.com/office/drawing/2014/main" val="377467"/>
                    </a:ext>
                  </a:extLst>
                </a:gridCol>
                <a:gridCol w="918643">
                  <a:extLst>
                    <a:ext uri="{9D8B030D-6E8A-4147-A177-3AD203B41FA5}">
                      <a16:colId xmlns:a16="http://schemas.microsoft.com/office/drawing/2014/main" val="3773947975"/>
                    </a:ext>
                  </a:extLst>
                </a:gridCol>
                <a:gridCol w="918643">
                  <a:extLst>
                    <a:ext uri="{9D8B030D-6E8A-4147-A177-3AD203B41FA5}">
                      <a16:colId xmlns:a16="http://schemas.microsoft.com/office/drawing/2014/main" val="413634820"/>
                    </a:ext>
                  </a:extLst>
                </a:gridCol>
                <a:gridCol w="918643">
                  <a:extLst>
                    <a:ext uri="{9D8B030D-6E8A-4147-A177-3AD203B41FA5}">
                      <a16:colId xmlns:a16="http://schemas.microsoft.com/office/drawing/2014/main" val="3517316387"/>
                    </a:ext>
                  </a:extLst>
                </a:gridCol>
                <a:gridCol w="918643">
                  <a:extLst>
                    <a:ext uri="{9D8B030D-6E8A-4147-A177-3AD203B41FA5}">
                      <a16:colId xmlns:a16="http://schemas.microsoft.com/office/drawing/2014/main" val="905234706"/>
                    </a:ext>
                  </a:extLst>
                </a:gridCol>
              </a:tblGrid>
              <a:tr h="0">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Millions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Thousands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Ones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hMerge="1">
                  <a:txBody>
                    <a:bodyPr/>
                    <a:lstStyle/>
                    <a:p>
                      <a:endParaRPr lang="en-GB"/>
                    </a:p>
                  </a:txBody>
                  <a:tcPr/>
                </a:tc>
                <a:tc hMerge="1">
                  <a:txBody>
                    <a:bodyPr/>
                    <a:lstStyle/>
                    <a:p>
                      <a:endParaRPr lang="en-GB"/>
                    </a:p>
                  </a:txBody>
                  <a:tcPr/>
                </a:tc>
                <a:tc gridSpan="2">
                  <a:txBody>
                    <a:bodyPr/>
                    <a:lstStyle/>
                    <a:p>
                      <a:pPr algn="ctr">
                        <a:lnSpc>
                          <a:spcPct val="107000"/>
                        </a:lnSpc>
                        <a:spcAft>
                          <a:spcPts val="0"/>
                        </a:spcAft>
                      </a:pPr>
                      <a:endParaRPr lang="en-GB" sz="2400" b="1"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hMerge="1">
                  <a:txBody>
                    <a:bodyPr/>
                    <a:lstStyle/>
                    <a:p>
                      <a:pPr algn="ctr">
                        <a:lnSpc>
                          <a:spcPct val="107000"/>
                        </a:lnSpc>
                        <a:spcAft>
                          <a:spcPts val="0"/>
                        </a:spcAft>
                      </a:pPr>
                      <a:endParaRPr lang="en-GB" sz="2400" b="1"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772089187"/>
                  </a:ext>
                </a:extLst>
              </a:tr>
              <a:tr h="0">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0.1s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0.01s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73237529"/>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4392650"/>
                  </a:ext>
                </a:extLst>
              </a:tr>
            </a:tbl>
          </a:graphicData>
        </a:graphic>
      </p:graphicFrame>
      <p:sp>
        <p:nvSpPr>
          <p:cNvPr id="6" name="TextBox 5">
            <a:extLst>
              <a:ext uri="{FF2B5EF4-FFF2-40B4-BE49-F238E27FC236}">
                <a16:creationId xmlns:a16="http://schemas.microsoft.com/office/drawing/2014/main" id="{209459D4-C5E1-470C-90FF-C389699510DD}"/>
              </a:ext>
            </a:extLst>
          </p:cNvPr>
          <p:cNvSpPr txBox="1"/>
          <p:nvPr/>
        </p:nvSpPr>
        <p:spPr bwMode="auto">
          <a:xfrm>
            <a:off x="4159006" y="1544000"/>
            <a:ext cx="413263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3,870,291.46</a:t>
            </a:r>
          </a:p>
        </p:txBody>
      </p:sp>
      <p:sp>
        <p:nvSpPr>
          <p:cNvPr id="7" name="Content Placeholder 2">
            <a:extLst>
              <a:ext uri="{FF2B5EF4-FFF2-40B4-BE49-F238E27FC236}">
                <a16:creationId xmlns:a16="http://schemas.microsoft.com/office/drawing/2014/main" id="{8A32CAB8-412F-4F90-B777-E0C1B7EF7C0E}"/>
              </a:ext>
            </a:extLst>
          </p:cNvPr>
          <p:cNvSpPr txBox="1">
            <a:spLocks/>
          </p:cNvSpPr>
          <p:nvPr/>
        </p:nvSpPr>
        <p:spPr>
          <a:xfrm>
            <a:off x="623888" y="3439206"/>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the number shown in words.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place value column is the digit 3 in? What is the value of this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 including those with multiple digits of the same value in different place value columns. For example, 2,332,572.</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4F6E9B92-65DE-456F-B137-521F6645BFB3}"/>
              </a:ext>
            </a:extLst>
          </p:cNvPr>
          <p:cNvSpPr txBox="1"/>
          <p:nvPr/>
        </p:nvSpPr>
        <p:spPr>
          <a:xfrm>
            <a:off x="623888" y="4506061"/>
            <a:ext cx="1094422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millions place is 3. It has a value of 3,000,000.</a:t>
            </a:r>
          </a:p>
        </p:txBody>
      </p:sp>
    </p:spTree>
    <p:extLst>
      <p:ext uri="{BB962C8B-B14F-4D97-AF65-F5344CB8AC3E}">
        <p14:creationId xmlns:p14="http://schemas.microsoft.com/office/powerpoint/2010/main" val="340492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5286B9-7F89-454D-97B2-5BA28891EF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924" y="2133460"/>
            <a:ext cx="4930517" cy="2401663"/>
          </a:xfrm>
          <a:prstGeom prst="rect">
            <a:avLst/>
          </a:prstGeom>
        </p:spPr>
      </p:pic>
      <p:sp>
        <p:nvSpPr>
          <p:cNvPr id="3" name="Title 2">
            <a:extLst>
              <a:ext uri="{FF2B5EF4-FFF2-40B4-BE49-F238E27FC236}">
                <a16:creationId xmlns:a16="http://schemas.microsoft.com/office/drawing/2014/main" id="{F3685C40-941F-4E7B-B03A-9F3432131A83}"/>
              </a:ext>
            </a:extLst>
          </p:cNvPr>
          <p:cNvSpPr>
            <a:spLocks noGrp="1"/>
          </p:cNvSpPr>
          <p:nvPr>
            <p:ph type="title"/>
          </p:nvPr>
        </p:nvSpPr>
        <p:spPr/>
        <p:txBody>
          <a:bodyPr/>
          <a:lstStyle/>
          <a:p>
            <a:r>
              <a:rPr lang="en-GB" dirty="0"/>
              <a:t>6NPV-2 Place value in numbers up to 10,000,000</a:t>
            </a:r>
          </a:p>
        </p:txBody>
      </p:sp>
      <p:sp>
        <p:nvSpPr>
          <p:cNvPr id="5" name="TextBox 4">
            <a:extLst>
              <a:ext uri="{FF2B5EF4-FFF2-40B4-BE49-F238E27FC236}">
                <a16:creationId xmlns:a16="http://schemas.microsoft.com/office/drawing/2014/main" id="{3956E00F-1CA6-40FD-9AE7-601D71D217B9}"/>
              </a:ext>
            </a:extLst>
          </p:cNvPr>
          <p:cNvSpPr txBox="1"/>
          <p:nvPr/>
        </p:nvSpPr>
        <p:spPr bwMode="auto">
          <a:xfrm>
            <a:off x="4180214" y="5348971"/>
            <a:ext cx="115288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6,439.1</a:t>
            </a:r>
          </a:p>
        </p:txBody>
      </p:sp>
      <p:sp>
        <p:nvSpPr>
          <p:cNvPr id="6" name="TextBox 5">
            <a:extLst>
              <a:ext uri="{FF2B5EF4-FFF2-40B4-BE49-F238E27FC236}">
                <a16:creationId xmlns:a16="http://schemas.microsoft.com/office/drawing/2014/main" id="{599AADA4-7F80-4CAB-9828-6F53E1BFCFF4}"/>
              </a:ext>
            </a:extLst>
          </p:cNvPr>
          <p:cNvSpPr txBox="1"/>
          <p:nvPr/>
        </p:nvSpPr>
        <p:spPr bwMode="auto">
          <a:xfrm>
            <a:off x="1038955" y="4771311"/>
            <a:ext cx="125226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763,148</a:t>
            </a:r>
          </a:p>
        </p:txBody>
      </p:sp>
      <p:sp>
        <p:nvSpPr>
          <p:cNvPr id="7" name="TextBox 6">
            <a:extLst>
              <a:ext uri="{FF2B5EF4-FFF2-40B4-BE49-F238E27FC236}">
                <a16:creationId xmlns:a16="http://schemas.microsoft.com/office/drawing/2014/main" id="{4C64AAF4-D8A8-46AC-AACB-2893ABFB56DF}"/>
              </a:ext>
            </a:extLst>
          </p:cNvPr>
          <p:cNvSpPr txBox="1"/>
          <p:nvPr/>
        </p:nvSpPr>
        <p:spPr bwMode="auto">
          <a:xfrm>
            <a:off x="3437062" y="4872823"/>
            <a:ext cx="148630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4,826,591</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BC251C40-D9F1-4ED6-BCCE-B2013F90BDDA}"/>
              </a:ext>
            </a:extLst>
          </p:cNvPr>
          <p:cNvSpPr txBox="1"/>
          <p:nvPr/>
        </p:nvSpPr>
        <p:spPr bwMode="auto">
          <a:xfrm>
            <a:off x="5304575" y="4519442"/>
            <a:ext cx="108555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185,72</a:t>
            </a:r>
          </a:p>
        </p:txBody>
      </p:sp>
      <p:sp>
        <p:nvSpPr>
          <p:cNvPr id="9" name="TextBox 8">
            <a:extLst>
              <a:ext uri="{FF2B5EF4-FFF2-40B4-BE49-F238E27FC236}">
                <a16:creationId xmlns:a16="http://schemas.microsoft.com/office/drawing/2014/main" id="{8DB72B7D-1ADE-47CE-A9EC-12263A8DAA17}"/>
              </a:ext>
            </a:extLst>
          </p:cNvPr>
          <p:cNvSpPr txBox="1"/>
          <p:nvPr/>
        </p:nvSpPr>
        <p:spPr bwMode="auto">
          <a:xfrm>
            <a:off x="2075411" y="5336761"/>
            <a:ext cx="115288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736,1.8</a:t>
            </a:r>
          </a:p>
        </p:txBody>
      </p:sp>
      <p:sp>
        <p:nvSpPr>
          <p:cNvPr id="10" name="TextBox 9">
            <a:extLst>
              <a:ext uri="{FF2B5EF4-FFF2-40B4-BE49-F238E27FC236}">
                <a16:creationId xmlns:a16="http://schemas.microsoft.com/office/drawing/2014/main" id="{E58C3441-CADA-49C7-A2BC-3A42A686316F}"/>
              </a:ext>
            </a:extLst>
          </p:cNvPr>
          <p:cNvSpPr txBox="1"/>
          <p:nvPr/>
        </p:nvSpPr>
        <p:spPr bwMode="auto">
          <a:xfrm>
            <a:off x="1328059" y="1322780"/>
            <a:ext cx="149470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Correctly</a:t>
            </a:r>
            <a:b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written</a:t>
            </a:r>
          </a:p>
        </p:txBody>
      </p:sp>
      <p:sp>
        <p:nvSpPr>
          <p:cNvPr id="11" name="TextBox 10">
            <a:extLst>
              <a:ext uri="{FF2B5EF4-FFF2-40B4-BE49-F238E27FC236}">
                <a16:creationId xmlns:a16="http://schemas.microsoft.com/office/drawing/2014/main" id="{897EF8D0-6CB9-4D5C-A548-E9D5BB6C7486}"/>
              </a:ext>
            </a:extLst>
          </p:cNvPr>
          <p:cNvSpPr txBox="1"/>
          <p:nvPr/>
        </p:nvSpPr>
        <p:spPr bwMode="auto">
          <a:xfrm>
            <a:off x="3749820" y="1322780"/>
            <a:ext cx="173355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Incorrectly</a:t>
            </a:r>
            <a:b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written</a:t>
            </a:r>
          </a:p>
        </p:txBody>
      </p:sp>
      <p:sp>
        <p:nvSpPr>
          <p:cNvPr id="2" name="Content Placeholder 2">
            <a:extLst>
              <a:ext uri="{FF2B5EF4-FFF2-40B4-BE49-F238E27FC236}">
                <a16:creationId xmlns:a16="http://schemas.microsoft.com/office/drawing/2014/main" id="{5B67F473-65AC-4270-B89D-78A68D88A019}"/>
              </a:ext>
            </a:extLst>
          </p:cNvPr>
          <p:cNvSpPr txBox="1">
            <a:spLocks/>
          </p:cNvSpPr>
          <p:nvPr/>
        </p:nvSpPr>
        <p:spPr>
          <a:xfrm>
            <a:off x="6771338" y="1433060"/>
            <a:ext cx="5085302" cy="48192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US" sz="2000" dirty="0">
                <a:latin typeface="Arial"/>
              </a:rPr>
              <a:t>Click to s</a:t>
            </a:r>
            <a:r>
              <a:rPr kumimoji="0" lang="en-US" sz="2000" b="0" i="0" u="none" strike="noStrike" kern="1200" cap="none" spc="0" normalizeH="0" baseline="0" noProof="0" dirty="0">
                <a:ln>
                  <a:noFill/>
                </a:ln>
                <a:solidFill>
                  <a:srgbClr val="585858"/>
                </a:solidFill>
                <a:effectLst/>
                <a:uLnTx/>
                <a:uFillTx/>
                <a:latin typeface="Arial"/>
                <a:ea typeface="+mn-ea"/>
                <a:cs typeface="+mn-cs"/>
              </a:rPr>
              <a:t>ort the numbers shown into the sorting diagram.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Explain the reasons why each incorrectly written number is incorrect.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10300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fill="hold" grpId="0" nodeType="clickEffect">
                                  <p:stCondLst>
                                    <p:cond delay="0"/>
                                  </p:stCondLst>
                                  <p:childTnLst>
                                    <p:animMotion origin="layout" path="M -4.16667E-6 3.7037E-7 L -0.22812 -0.40648 " pathEditMode="relative" rAng="0" ptsTypes="AA">
                                      <p:cBhvr>
                                        <p:cTn id="6" dur="2000" fill="hold"/>
                                        <p:tgtEl>
                                          <p:spTgt spid="5"/>
                                        </p:tgtEl>
                                        <p:attrNameLst>
                                          <p:attrName>ppt_x</p:attrName>
                                          <p:attrName>ppt_y</p:attrName>
                                        </p:attrNameLst>
                                      </p:cBhvr>
                                      <p:rCtr x="-11406" y="-20324"/>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accel="49000" fill="hold" grpId="0" nodeType="clickEffect">
                                  <p:stCondLst>
                                    <p:cond delay="0"/>
                                  </p:stCondLst>
                                  <p:childTnLst>
                                    <p:animMotion origin="layout" path="M 1.66667E-6 -3.7037E-7 L 0.06289 -0.24236 " pathEditMode="relative" rAng="0" ptsTypes="AA">
                                      <p:cBhvr>
                                        <p:cTn id="10" dur="2000" fill="hold"/>
                                        <p:tgtEl>
                                          <p:spTgt spid="6"/>
                                        </p:tgtEl>
                                        <p:attrNameLst>
                                          <p:attrName>ppt_x</p:attrName>
                                          <p:attrName>ppt_y</p:attrName>
                                        </p:attrNameLst>
                                      </p:cBhvr>
                                      <p:rCtr x="3138" y="-12130"/>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49000" fill="hold" grpId="0" nodeType="clickEffect">
                                  <p:stCondLst>
                                    <p:cond delay="0"/>
                                  </p:stCondLst>
                                  <p:childTnLst>
                                    <p:animMotion origin="layout" path="M 1.45833E-6 4.81481E-6 L -0.17435 -0.16366 " pathEditMode="relative" rAng="0" ptsTypes="AA">
                                      <p:cBhvr>
                                        <p:cTn id="14" dur="2000" fill="hold"/>
                                        <p:tgtEl>
                                          <p:spTgt spid="7"/>
                                        </p:tgtEl>
                                        <p:attrNameLst>
                                          <p:attrName>ppt_x</p:attrName>
                                          <p:attrName>ppt_y</p:attrName>
                                        </p:attrNameLst>
                                      </p:cBhvr>
                                      <p:rCtr x="-8724" y="-8194"/>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49000" fill="hold" grpId="0" nodeType="clickEffect">
                                  <p:stCondLst>
                                    <p:cond delay="0"/>
                                  </p:stCondLst>
                                  <p:childTnLst>
                                    <p:animMotion origin="layout" path="M 2.70833E-6 -4.81481E-6 L -0.10782 -0.28541 " pathEditMode="relative" rAng="0" ptsTypes="AA">
                                      <p:cBhvr>
                                        <p:cTn id="18" dur="2000" fill="hold"/>
                                        <p:tgtEl>
                                          <p:spTgt spid="8"/>
                                        </p:tgtEl>
                                        <p:attrNameLst>
                                          <p:attrName>ppt_x</p:attrName>
                                          <p:attrName>ppt_y</p:attrName>
                                        </p:attrNameLst>
                                      </p:cBhvr>
                                      <p:rCtr x="-5391" y="-14282"/>
                                    </p:animMotion>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49000" fill="hold" grpId="0" nodeType="clickEffect">
                                  <p:stCondLst>
                                    <p:cond delay="0"/>
                                  </p:stCondLst>
                                  <p:childTnLst>
                                    <p:animMotion origin="layout" path="M 2.08333E-6 2.22222E-6 L 0.14609 -0.26597 " pathEditMode="relative" rAng="0" ptsTypes="AA">
                                      <p:cBhvr>
                                        <p:cTn id="22" dur="2000" fill="hold"/>
                                        <p:tgtEl>
                                          <p:spTgt spid="9"/>
                                        </p:tgtEl>
                                        <p:attrNameLst>
                                          <p:attrName>ppt_x</p:attrName>
                                          <p:attrName>ppt_y</p:attrName>
                                        </p:attrNameLst>
                                      </p:cBhvr>
                                      <p:rCtr x="7305" y="-133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E5B304-30F1-46AB-81CA-C68DDDBD6912}"/>
              </a:ext>
            </a:extLst>
          </p:cNvPr>
          <p:cNvSpPr>
            <a:spLocks noGrp="1"/>
          </p:cNvSpPr>
          <p:nvPr>
            <p:ph type="title"/>
          </p:nvPr>
        </p:nvSpPr>
        <p:spPr/>
        <p:txBody>
          <a:bodyPr/>
          <a:lstStyle/>
          <a:p>
            <a:r>
              <a:rPr lang="en-US" altLang="en-US" dirty="0"/>
              <a:t>6NPV-2 Place value in numbers up to 10,000,000</a:t>
            </a:r>
            <a:endParaRPr lang="en-GB" dirty="0"/>
          </a:p>
        </p:txBody>
      </p:sp>
      <p:pic>
        <p:nvPicPr>
          <p:cNvPr id="3" name="Picture 2">
            <a:extLst>
              <a:ext uri="{FF2B5EF4-FFF2-40B4-BE49-F238E27FC236}">
                <a16:creationId xmlns:a16="http://schemas.microsoft.com/office/drawing/2014/main" id="{BA1E53C1-D5B1-4FB8-830F-BAF21F760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714" y="1557338"/>
            <a:ext cx="6135088" cy="4631243"/>
          </a:xfrm>
          <a:prstGeom prst="rect">
            <a:avLst/>
          </a:prstGeom>
        </p:spPr>
      </p:pic>
      <p:sp>
        <p:nvSpPr>
          <p:cNvPr id="6" name="TextBox 19">
            <a:extLst>
              <a:ext uri="{FF2B5EF4-FFF2-40B4-BE49-F238E27FC236}">
                <a16:creationId xmlns:a16="http://schemas.microsoft.com/office/drawing/2014/main" id="{8739547A-3BEB-46A3-8B28-FA97E2DB2D40}"/>
              </a:ext>
            </a:extLst>
          </p:cNvPr>
          <p:cNvSpPr txBox="1"/>
          <p:nvPr/>
        </p:nvSpPr>
        <p:spPr>
          <a:xfrm>
            <a:off x="5999988" y="3004497"/>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2,569,241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number shown is two million, five hundred and sixty-nine thousand, two hundred and forty-one.</a:t>
            </a:r>
          </a:p>
        </p:txBody>
      </p:sp>
      <p:sp>
        <p:nvSpPr>
          <p:cNvPr id="8" name="Content Placeholder 2">
            <a:extLst>
              <a:ext uri="{FF2B5EF4-FFF2-40B4-BE49-F238E27FC236}">
                <a16:creationId xmlns:a16="http://schemas.microsoft.com/office/drawing/2014/main" id="{FE6903C8-EA8E-46C1-A72E-37C379B4FFC1}"/>
              </a:ext>
            </a:extLst>
          </p:cNvPr>
          <p:cNvSpPr txBox="1">
            <a:spLocks/>
          </p:cNvSpPr>
          <p:nvPr/>
        </p:nvSpPr>
        <p:spPr>
          <a:xfrm flipH="1">
            <a:off x="5400675" y="1378019"/>
            <a:ext cx="630078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has been entered on the calculator? Write it with commas used as separators correctly and say the number out loud.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lang="en-GB" sz="2000" dirty="0">
              <a:latin typeface="Arial"/>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Create other numbers on a calculator, up to 7</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digits, by multiplying different combinations of numbers with different numbers of digits. Record each number created, using commas correctly.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8695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6NPV-2 Place value in numbers up to 10,000,000</a:t>
            </a:r>
            <a:endParaRPr lang="en-GB" altLang="en-US" dirty="0"/>
          </a:p>
        </p:txBody>
      </p:sp>
      <p:sp>
        <p:nvSpPr>
          <p:cNvPr id="13" name="Rectangle 12">
            <a:extLst>
              <a:ext uri="{FF2B5EF4-FFF2-40B4-BE49-F238E27FC236}">
                <a16:creationId xmlns:a16="http://schemas.microsoft.com/office/drawing/2014/main" id="{E53D1ECC-7CBB-447A-B0B7-D2EF25460D0E}"/>
              </a:ext>
            </a:extLst>
          </p:cNvPr>
          <p:cNvSpPr/>
          <p:nvPr/>
        </p:nvSpPr>
        <p:spPr>
          <a:xfrm>
            <a:off x="4798258"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9F01DE3F-A3FB-4C2B-B001-AD79EEEA356B}"/>
              </a:ext>
            </a:extLst>
          </p:cNvPr>
          <p:cNvSpPr/>
          <p:nvPr/>
        </p:nvSpPr>
        <p:spPr>
          <a:xfrm>
            <a:off x="6144841"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Content Placeholder 2">
            <a:extLst>
              <a:ext uri="{FF2B5EF4-FFF2-40B4-BE49-F238E27FC236}">
                <a16:creationId xmlns:a16="http://schemas.microsoft.com/office/drawing/2014/main" id="{D9BE0A05-A352-4BDB-A27D-62164B26796B}"/>
              </a:ext>
            </a:extLst>
          </p:cNvPr>
          <p:cNvSpPr txBox="1">
            <a:spLocks/>
          </p:cNvSpPr>
          <p:nvPr/>
        </p:nvSpPr>
        <p:spPr>
          <a:xfrm>
            <a:off x="623888" y="1574251"/>
            <a:ext cx="10206037"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has been represented on the following slide using place value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the place value counters and sections of the Gattegno chart that are highlighted match?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ten thousands, tens, ones and tenths are found in this number?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 working from different combinations of place value counters as well as identifying the number shown from different highlighted sections of a Gattegno chart.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C914F9D8-95D8-4964-8B94-3D664B5773C5}"/>
              </a:ext>
            </a:extLst>
          </p:cNvPr>
          <p:cNvSpPr txBox="1"/>
          <p:nvPr/>
        </p:nvSpPr>
        <p:spPr>
          <a:xfrm>
            <a:off x="623888" y="3814806"/>
            <a:ext cx="1094422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3 ten thousands, 5 tens, 1 one and 2 tenths in the number 30,051.2.   </a:t>
            </a:r>
          </a:p>
        </p:txBody>
      </p:sp>
    </p:spTree>
    <p:extLst>
      <p:ext uri="{BB962C8B-B14F-4D97-AF65-F5344CB8AC3E}">
        <p14:creationId xmlns:p14="http://schemas.microsoft.com/office/powerpoint/2010/main" val="3611454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pPr>
              <a:buClrTx/>
              <a:buFontTx/>
              <a:buNone/>
            </a:pPr>
            <a:r>
              <a:rPr lang="en-GB" dirty="0"/>
              <a:t>6NPV-2 Place value in numbers up to 10,000,000</a:t>
            </a:r>
            <a:endParaRPr lang="en-GB" kern="0" dirty="0"/>
          </a:p>
        </p:txBody>
      </p:sp>
      <p:sp>
        <p:nvSpPr>
          <p:cNvPr id="24" name="TextBox 23">
            <a:extLst>
              <a:ext uri="{FF2B5EF4-FFF2-40B4-BE49-F238E27FC236}">
                <a16:creationId xmlns:a16="http://schemas.microsoft.com/office/drawing/2014/main" id="{185B4B82-DE4E-4697-B722-98718F1DC63D}"/>
              </a:ext>
            </a:extLst>
          </p:cNvPr>
          <p:cNvSpPr txBox="1"/>
          <p:nvPr/>
        </p:nvSpPr>
        <p:spPr>
          <a:xfrm>
            <a:off x="2145487" y="1981868"/>
            <a:ext cx="1778051"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30,051.2</a:t>
            </a:r>
          </a:p>
        </p:txBody>
      </p:sp>
      <p:sp>
        <p:nvSpPr>
          <p:cNvPr id="27" name="TextBox 26">
            <a:extLst>
              <a:ext uri="{FF2B5EF4-FFF2-40B4-BE49-F238E27FC236}">
                <a16:creationId xmlns:a16="http://schemas.microsoft.com/office/drawing/2014/main" id="{2797EB59-7D56-41C1-9722-0310D54EC8FA}"/>
              </a:ext>
            </a:extLst>
          </p:cNvPr>
          <p:cNvSpPr txBox="1"/>
          <p:nvPr/>
        </p:nvSpPr>
        <p:spPr>
          <a:xfrm>
            <a:off x="8109661" y="1788378"/>
            <a:ext cx="2321020" cy="11079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thousand and 51 and 2 tenths</a:t>
            </a:r>
          </a:p>
        </p:txBody>
      </p:sp>
      <p:cxnSp>
        <p:nvCxnSpPr>
          <p:cNvPr id="36" name="Straight Connector 35">
            <a:extLst>
              <a:ext uri="{FF2B5EF4-FFF2-40B4-BE49-F238E27FC236}">
                <a16:creationId xmlns:a16="http://schemas.microsoft.com/office/drawing/2014/main" id="{E8F0524D-9A5F-413B-BB05-CEB55B75A99A}"/>
              </a:ext>
            </a:extLst>
          </p:cNvPr>
          <p:cNvCxnSpPr>
            <a:cxnSpLocks/>
          </p:cNvCxnSpPr>
          <p:nvPr/>
        </p:nvCxnSpPr>
        <p:spPr>
          <a:xfrm flipV="1">
            <a:off x="4171022" y="1738725"/>
            <a:ext cx="844471" cy="470465"/>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46216003-CB11-4BDD-837D-ACA64B556FB6}"/>
              </a:ext>
            </a:extLst>
          </p:cNvPr>
          <p:cNvCxnSpPr>
            <a:cxnSpLocks/>
          </p:cNvCxnSpPr>
          <p:nvPr/>
        </p:nvCxnSpPr>
        <p:spPr>
          <a:xfrm>
            <a:off x="7277210" y="1762680"/>
            <a:ext cx="833410" cy="470465"/>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2C77315B-B695-4F2A-9774-C981117E70C9}"/>
              </a:ext>
            </a:extLst>
          </p:cNvPr>
          <p:cNvCxnSpPr>
            <a:cxnSpLocks/>
          </p:cNvCxnSpPr>
          <p:nvPr/>
        </p:nvCxnSpPr>
        <p:spPr>
          <a:xfrm>
            <a:off x="4202259" y="2364906"/>
            <a:ext cx="806090" cy="467769"/>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5A64C5CD-E394-4B1A-BA95-38ED59466FA9}"/>
              </a:ext>
            </a:extLst>
          </p:cNvPr>
          <p:cNvCxnSpPr>
            <a:cxnSpLocks/>
          </p:cNvCxnSpPr>
          <p:nvPr/>
        </p:nvCxnSpPr>
        <p:spPr>
          <a:xfrm flipV="1">
            <a:off x="7290755" y="2375690"/>
            <a:ext cx="819865" cy="456643"/>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4D6A7677-A662-449B-B7B8-C0EF4CCF1B9E}"/>
              </a:ext>
            </a:extLst>
          </p:cNvPr>
          <p:cNvCxnSpPr>
            <a:cxnSpLocks/>
          </p:cNvCxnSpPr>
          <p:nvPr/>
        </p:nvCxnSpPr>
        <p:spPr>
          <a:xfrm flipV="1">
            <a:off x="4238192" y="2287817"/>
            <a:ext cx="3685200" cy="17775"/>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0E14A006-786E-4CC0-A992-D04C8A7958FD}"/>
              </a:ext>
            </a:extLst>
          </p:cNvPr>
          <p:cNvCxnSpPr>
            <a:cxnSpLocks/>
          </p:cNvCxnSpPr>
          <p:nvPr/>
        </p:nvCxnSpPr>
        <p:spPr>
          <a:xfrm flipV="1">
            <a:off x="6073554" y="1738725"/>
            <a:ext cx="9170" cy="1146402"/>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grpSp>
        <p:nvGrpSpPr>
          <p:cNvPr id="42" name="Group 41">
            <a:extLst>
              <a:ext uri="{FF2B5EF4-FFF2-40B4-BE49-F238E27FC236}">
                <a16:creationId xmlns:a16="http://schemas.microsoft.com/office/drawing/2014/main" id="{E229825B-1B79-49CF-9FBE-9C40DB937201}"/>
              </a:ext>
            </a:extLst>
          </p:cNvPr>
          <p:cNvGrpSpPr/>
          <p:nvPr/>
        </p:nvGrpSpPr>
        <p:grpSpPr>
          <a:xfrm>
            <a:off x="7729999" y="1319631"/>
            <a:ext cx="418462" cy="341841"/>
            <a:chOff x="1935227" y="2618471"/>
            <a:chExt cx="418462" cy="341841"/>
          </a:xfrm>
        </p:grpSpPr>
        <p:sp>
          <p:nvSpPr>
            <p:cNvPr id="43" name="Oval 42">
              <a:extLst>
                <a:ext uri="{FF2B5EF4-FFF2-40B4-BE49-F238E27FC236}">
                  <a16:creationId xmlns:a16="http://schemas.microsoft.com/office/drawing/2014/main" id="{05832EB6-72BB-4F91-80C1-AD3A3A837CA7}"/>
                </a:ext>
              </a:extLst>
            </p:cNvPr>
            <p:cNvSpPr/>
            <p:nvPr/>
          </p:nvSpPr>
          <p:spPr>
            <a:xfrm>
              <a:off x="1977328" y="2618471"/>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4" name="TextBox 43">
              <a:extLst>
                <a:ext uri="{FF2B5EF4-FFF2-40B4-BE49-F238E27FC236}">
                  <a16:creationId xmlns:a16="http://schemas.microsoft.com/office/drawing/2014/main" id="{71A3A497-7E6E-4B68-9985-7543CA10D84A}"/>
                </a:ext>
              </a:extLst>
            </p:cNvPr>
            <p:cNvSpPr txBox="1"/>
            <p:nvPr/>
          </p:nvSpPr>
          <p:spPr>
            <a:xfrm>
              <a:off x="1935227" y="2656367"/>
              <a:ext cx="418462" cy="261610"/>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45" name="Group 44">
            <a:extLst>
              <a:ext uri="{FF2B5EF4-FFF2-40B4-BE49-F238E27FC236}">
                <a16:creationId xmlns:a16="http://schemas.microsoft.com/office/drawing/2014/main" id="{A3AC14FF-91DC-4506-B8AC-07B90D512144}"/>
              </a:ext>
            </a:extLst>
          </p:cNvPr>
          <p:cNvGrpSpPr/>
          <p:nvPr/>
        </p:nvGrpSpPr>
        <p:grpSpPr>
          <a:xfrm>
            <a:off x="7310621" y="1319631"/>
            <a:ext cx="418462" cy="341841"/>
            <a:chOff x="1938148" y="3063376"/>
            <a:chExt cx="418462" cy="341841"/>
          </a:xfrm>
        </p:grpSpPr>
        <p:sp>
          <p:nvSpPr>
            <p:cNvPr id="46" name="Oval 45">
              <a:extLst>
                <a:ext uri="{FF2B5EF4-FFF2-40B4-BE49-F238E27FC236}">
                  <a16:creationId xmlns:a16="http://schemas.microsoft.com/office/drawing/2014/main" id="{3AD10417-43CA-4AA7-A2E9-6790BD5E4014}"/>
                </a:ext>
              </a:extLst>
            </p:cNvPr>
            <p:cNvSpPr/>
            <p:nvPr/>
          </p:nvSpPr>
          <p:spPr>
            <a:xfrm>
              <a:off x="1980249" y="3063376"/>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4406AAD-91FC-4E0D-886F-5E2D87AF1B0E}"/>
                </a:ext>
              </a:extLst>
            </p:cNvPr>
            <p:cNvSpPr txBox="1"/>
            <p:nvPr/>
          </p:nvSpPr>
          <p:spPr>
            <a:xfrm>
              <a:off x="1938148" y="3101272"/>
              <a:ext cx="418462" cy="261610"/>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18" name="Group 117">
            <a:extLst>
              <a:ext uri="{FF2B5EF4-FFF2-40B4-BE49-F238E27FC236}">
                <a16:creationId xmlns:a16="http://schemas.microsoft.com/office/drawing/2014/main" id="{52CB8431-E3A2-4C7B-8CDE-22B24A938241}"/>
              </a:ext>
            </a:extLst>
          </p:cNvPr>
          <p:cNvGrpSpPr/>
          <p:nvPr/>
        </p:nvGrpSpPr>
        <p:grpSpPr>
          <a:xfrm>
            <a:off x="1977907" y="3053973"/>
            <a:ext cx="8452774" cy="4076288"/>
            <a:chOff x="1964654" y="1511353"/>
            <a:chExt cx="8452774" cy="4076288"/>
          </a:xfrm>
        </p:grpSpPr>
        <p:pic>
          <p:nvPicPr>
            <p:cNvPr id="119" name="Picture 118">
              <a:extLst>
                <a:ext uri="{FF2B5EF4-FFF2-40B4-BE49-F238E27FC236}">
                  <a16:creationId xmlns:a16="http://schemas.microsoft.com/office/drawing/2014/main" id="{0275C6C9-5C67-466F-B00E-4A49CD010CF3}"/>
                </a:ext>
              </a:extLst>
            </p:cNvPr>
            <p:cNvPicPr>
              <a:picLocks noChangeAspect="1"/>
            </p:cNvPicPr>
            <p:nvPr/>
          </p:nvPicPr>
          <p:blipFill>
            <a:blip r:embed="rId4"/>
            <a:stretch>
              <a:fillRect/>
            </a:stretch>
          </p:blipFill>
          <p:spPr>
            <a:xfrm>
              <a:off x="2019864" y="1511353"/>
              <a:ext cx="8069456" cy="4053848"/>
            </a:xfrm>
            <a:prstGeom prst="rect">
              <a:avLst/>
            </a:prstGeom>
          </p:spPr>
        </p:pic>
        <p:sp>
          <p:nvSpPr>
            <p:cNvPr id="120" name="Rectangle 119">
              <a:extLst>
                <a:ext uri="{FF2B5EF4-FFF2-40B4-BE49-F238E27FC236}">
                  <a16:creationId xmlns:a16="http://schemas.microsoft.com/office/drawing/2014/main" id="{2E637062-D69B-42E4-BB48-7B7A1499D91E}"/>
                </a:ext>
              </a:extLst>
            </p:cNvPr>
            <p:cNvSpPr/>
            <p:nvPr/>
          </p:nvSpPr>
          <p:spPr bwMode="auto">
            <a:xfrm>
              <a:off x="1964654" y="5138854"/>
              <a:ext cx="8452774" cy="44878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sp>
        <p:nvSpPr>
          <p:cNvPr id="124" name="Star: 5 Points 123">
            <a:extLst>
              <a:ext uri="{FF2B5EF4-FFF2-40B4-BE49-F238E27FC236}">
                <a16:creationId xmlns:a16="http://schemas.microsoft.com/office/drawing/2014/main" id="{A7ADEE03-A10C-4BA3-B2FC-D5CA323F8E41}"/>
              </a:ext>
            </a:extLst>
          </p:cNvPr>
          <p:cNvSpPr/>
          <p:nvPr/>
        </p:nvSpPr>
        <p:spPr bwMode="auto">
          <a:xfrm>
            <a:off x="3849211" y="4028996"/>
            <a:ext cx="241160" cy="241160"/>
          </a:xfrm>
          <a:prstGeom prst="star5">
            <a:avLst/>
          </a:prstGeom>
          <a:solidFill>
            <a:srgbClr val="92D050"/>
          </a:solidFill>
          <a:ln>
            <a:solidFill>
              <a:schemeClr val="tx1"/>
            </a:solid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5" name="Star: 5 Points 124">
            <a:extLst>
              <a:ext uri="{FF2B5EF4-FFF2-40B4-BE49-F238E27FC236}">
                <a16:creationId xmlns:a16="http://schemas.microsoft.com/office/drawing/2014/main" id="{AC4E2BE0-B52F-44C7-BC2B-D11283767C59}"/>
              </a:ext>
            </a:extLst>
          </p:cNvPr>
          <p:cNvSpPr/>
          <p:nvPr/>
        </p:nvSpPr>
        <p:spPr bwMode="auto">
          <a:xfrm>
            <a:off x="2115933" y="5631657"/>
            <a:ext cx="241160" cy="241160"/>
          </a:xfrm>
          <a:prstGeom prst="star5">
            <a:avLst/>
          </a:prstGeom>
          <a:solidFill>
            <a:srgbClr val="92D050"/>
          </a:solidFill>
          <a:ln>
            <a:solidFill>
              <a:schemeClr val="tx1"/>
            </a:solid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6" name="Star: 5 Points 125">
            <a:extLst>
              <a:ext uri="{FF2B5EF4-FFF2-40B4-BE49-F238E27FC236}">
                <a16:creationId xmlns:a16="http://schemas.microsoft.com/office/drawing/2014/main" id="{EC921C02-C29B-4AD2-A4B5-076DBDB1594B}"/>
              </a:ext>
            </a:extLst>
          </p:cNvPr>
          <p:cNvSpPr/>
          <p:nvPr/>
        </p:nvSpPr>
        <p:spPr bwMode="auto">
          <a:xfrm>
            <a:off x="2986030" y="6035986"/>
            <a:ext cx="241160" cy="241160"/>
          </a:xfrm>
          <a:prstGeom prst="star5">
            <a:avLst/>
          </a:prstGeom>
          <a:solidFill>
            <a:srgbClr val="92D050"/>
          </a:solidFill>
          <a:ln>
            <a:solidFill>
              <a:schemeClr val="tx1"/>
            </a:solid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7" name="Star: 5 Points 126">
            <a:extLst>
              <a:ext uri="{FF2B5EF4-FFF2-40B4-BE49-F238E27FC236}">
                <a16:creationId xmlns:a16="http://schemas.microsoft.com/office/drawing/2014/main" id="{1DB4F603-74B3-42E9-B365-EDB1ADDA7577}"/>
              </a:ext>
            </a:extLst>
          </p:cNvPr>
          <p:cNvSpPr/>
          <p:nvPr/>
        </p:nvSpPr>
        <p:spPr bwMode="auto">
          <a:xfrm>
            <a:off x="5657893" y="5226006"/>
            <a:ext cx="241160" cy="241160"/>
          </a:xfrm>
          <a:prstGeom prst="star5">
            <a:avLst/>
          </a:prstGeom>
          <a:solidFill>
            <a:srgbClr val="92D050"/>
          </a:solidFill>
          <a:ln>
            <a:solidFill>
              <a:schemeClr val="tx1"/>
            </a:solid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nvGrpSpPr>
          <p:cNvPr id="128" name="Group 127">
            <a:extLst>
              <a:ext uri="{FF2B5EF4-FFF2-40B4-BE49-F238E27FC236}">
                <a16:creationId xmlns:a16="http://schemas.microsoft.com/office/drawing/2014/main" id="{1090861F-512A-4E1F-B2FA-15754F5D4B31}"/>
              </a:ext>
            </a:extLst>
          </p:cNvPr>
          <p:cNvGrpSpPr/>
          <p:nvPr/>
        </p:nvGrpSpPr>
        <p:grpSpPr>
          <a:xfrm>
            <a:off x="3984348" y="1319631"/>
            <a:ext cx="458780" cy="346661"/>
            <a:chOff x="3911059" y="5154183"/>
            <a:chExt cx="458780" cy="346661"/>
          </a:xfrm>
        </p:grpSpPr>
        <p:sp>
          <p:nvSpPr>
            <p:cNvPr id="129" name="Oval 128">
              <a:extLst>
                <a:ext uri="{FF2B5EF4-FFF2-40B4-BE49-F238E27FC236}">
                  <a16:creationId xmlns:a16="http://schemas.microsoft.com/office/drawing/2014/main" id="{D9E6A7A2-5431-42A2-9445-0CCC8B88E04F}"/>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1F68ADA3-2489-4EBD-82D8-8C50871286F8}"/>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34" name="Group 133">
            <a:extLst>
              <a:ext uri="{FF2B5EF4-FFF2-40B4-BE49-F238E27FC236}">
                <a16:creationId xmlns:a16="http://schemas.microsoft.com/office/drawing/2014/main" id="{140A3AE2-F5A2-4A0D-9FAA-369A347261DE}"/>
              </a:ext>
            </a:extLst>
          </p:cNvPr>
          <p:cNvGrpSpPr/>
          <p:nvPr/>
        </p:nvGrpSpPr>
        <p:grpSpPr>
          <a:xfrm>
            <a:off x="4390357" y="1319631"/>
            <a:ext cx="458780" cy="346661"/>
            <a:chOff x="3911059" y="5154183"/>
            <a:chExt cx="458780" cy="346661"/>
          </a:xfrm>
        </p:grpSpPr>
        <p:sp>
          <p:nvSpPr>
            <p:cNvPr id="135" name="Oval 134">
              <a:extLst>
                <a:ext uri="{FF2B5EF4-FFF2-40B4-BE49-F238E27FC236}">
                  <a16:creationId xmlns:a16="http://schemas.microsoft.com/office/drawing/2014/main" id="{1B007301-F2D2-4CEC-98CF-E0E2F5E5003F}"/>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36740D2C-6298-4CDD-AB3A-642F9AC4C6A7}"/>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37" name="Group 136">
            <a:extLst>
              <a:ext uri="{FF2B5EF4-FFF2-40B4-BE49-F238E27FC236}">
                <a16:creationId xmlns:a16="http://schemas.microsoft.com/office/drawing/2014/main" id="{E74DE0B5-F44A-432D-AA89-BE6338B989F3}"/>
              </a:ext>
            </a:extLst>
          </p:cNvPr>
          <p:cNvGrpSpPr/>
          <p:nvPr/>
        </p:nvGrpSpPr>
        <p:grpSpPr>
          <a:xfrm>
            <a:off x="3578924" y="1319631"/>
            <a:ext cx="458780" cy="346661"/>
            <a:chOff x="3911059" y="5154183"/>
            <a:chExt cx="458780" cy="346661"/>
          </a:xfrm>
        </p:grpSpPr>
        <p:sp>
          <p:nvSpPr>
            <p:cNvPr id="138" name="Oval 137">
              <a:extLst>
                <a:ext uri="{FF2B5EF4-FFF2-40B4-BE49-F238E27FC236}">
                  <a16:creationId xmlns:a16="http://schemas.microsoft.com/office/drawing/2014/main" id="{0F54CDCD-DAEC-430B-96CE-429A7EE35D3C}"/>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DD333C5D-8065-4E9C-A9F0-BF2130ABD2A2}"/>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pic>
        <p:nvPicPr>
          <p:cNvPr id="141" name="Picture 140">
            <a:extLst>
              <a:ext uri="{FF2B5EF4-FFF2-40B4-BE49-F238E27FC236}">
                <a16:creationId xmlns:a16="http://schemas.microsoft.com/office/drawing/2014/main" id="{D645EAEE-CF3E-4228-8089-CE7D16DEEA0F}"/>
              </a:ext>
            </a:extLst>
          </p:cNvPr>
          <p:cNvPicPr>
            <a:picLocks noChangeAspect="1"/>
          </p:cNvPicPr>
          <p:nvPr/>
        </p:nvPicPr>
        <p:blipFill>
          <a:blip r:embed="rId5"/>
          <a:stretch>
            <a:fillRect/>
          </a:stretch>
        </p:blipFill>
        <p:spPr>
          <a:xfrm>
            <a:off x="4826663" y="1293127"/>
            <a:ext cx="412000" cy="384225"/>
          </a:xfrm>
          <a:prstGeom prst="rect">
            <a:avLst/>
          </a:prstGeom>
        </p:spPr>
      </p:pic>
      <p:pic>
        <p:nvPicPr>
          <p:cNvPr id="142" name="Picture 141">
            <a:extLst>
              <a:ext uri="{FF2B5EF4-FFF2-40B4-BE49-F238E27FC236}">
                <a16:creationId xmlns:a16="http://schemas.microsoft.com/office/drawing/2014/main" id="{8F860CBE-65A3-4523-AFE3-25D9F2824ED3}"/>
              </a:ext>
            </a:extLst>
          </p:cNvPr>
          <p:cNvPicPr>
            <a:picLocks noChangeAspect="1"/>
          </p:cNvPicPr>
          <p:nvPr/>
        </p:nvPicPr>
        <p:blipFill>
          <a:blip r:embed="rId5"/>
          <a:stretch>
            <a:fillRect/>
          </a:stretch>
        </p:blipFill>
        <p:spPr>
          <a:xfrm>
            <a:off x="5239579" y="1293127"/>
            <a:ext cx="412000" cy="384225"/>
          </a:xfrm>
          <a:prstGeom prst="rect">
            <a:avLst/>
          </a:prstGeom>
        </p:spPr>
      </p:pic>
      <p:pic>
        <p:nvPicPr>
          <p:cNvPr id="143" name="Picture 142">
            <a:extLst>
              <a:ext uri="{FF2B5EF4-FFF2-40B4-BE49-F238E27FC236}">
                <a16:creationId xmlns:a16="http://schemas.microsoft.com/office/drawing/2014/main" id="{17DFF93C-9645-45CF-A0D0-CFF2DA80BA83}"/>
              </a:ext>
            </a:extLst>
          </p:cNvPr>
          <p:cNvPicPr>
            <a:picLocks noChangeAspect="1"/>
          </p:cNvPicPr>
          <p:nvPr/>
        </p:nvPicPr>
        <p:blipFill>
          <a:blip r:embed="rId5"/>
          <a:stretch>
            <a:fillRect/>
          </a:stretch>
        </p:blipFill>
        <p:spPr>
          <a:xfrm>
            <a:off x="5652495" y="1293127"/>
            <a:ext cx="412000" cy="384225"/>
          </a:xfrm>
          <a:prstGeom prst="rect">
            <a:avLst/>
          </a:prstGeom>
        </p:spPr>
      </p:pic>
      <p:pic>
        <p:nvPicPr>
          <p:cNvPr id="144" name="Picture 143">
            <a:extLst>
              <a:ext uri="{FF2B5EF4-FFF2-40B4-BE49-F238E27FC236}">
                <a16:creationId xmlns:a16="http://schemas.microsoft.com/office/drawing/2014/main" id="{CAB3A063-871A-4040-B0C8-CF59A5CA22BE}"/>
              </a:ext>
            </a:extLst>
          </p:cNvPr>
          <p:cNvPicPr>
            <a:picLocks noChangeAspect="1"/>
          </p:cNvPicPr>
          <p:nvPr/>
        </p:nvPicPr>
        <p:blipFill>
          <a:blip r:embed="rId5"/>
          <a:stretch>
            <a:fillRect/>
          </a:stretch>
        </p:blipFill>
        <p:spPr>
          <a:xfrm>
            <a:off x="6065411" y="1293127"/>
            <a:ext cx="412000" cy="384225"/>
          </a:xfrm>
          <a:prstGeom prst="rect">
            <a:avLst/>
          </a:prstGeom>
        </p:spPr>
      </p:pic>
      <p:pic>
        <p:nvPicPr>
          <p:cNvPr id="145" name="Picture 144">
            <a:extLst>
              <a:ext uri="{FF2B5EF4-FFF2-40B4-BE49-F238E27FC236}">
                <a16:creationId xmlns:a16="http://schemas.microsoft.com/office/drawing/2014/main" id="{80E5C318-69AE-4316-A5EC-51E29FBD6F82}"/>
              </a:ext>
            </a:extLst>
          </p:cNvPr>
          <p:cNvPicPr>
            <a:picLocks noChangeAspect="1"/>
          </p:cNvPicPr>
          <p:nvPr/>
        </p:nvPicPr>
        <p:blipFill>
          <a:blip r:embed="rId5"/>
          <a:stretch>
            <a:fillRect/>
          </a:stretch>
        </p:blipFill>
        <p:spPr>
          <a:xfrm>
            <a:off x="6478327" y="1293127"/>
            <a:ext cx="412000" cy="384225"/>
          </a:xfrm>
          <a:prstGeom prst="rect">
            <a:avLst/>
          </a:prstGeom>
        </p:spPr>
      </p:pic>
      <p:grpSp>
        <p:nvGrpSpPr>
          <p:cNvPr id="146" name="Group 145">
            <a:extLst>
              <a:ext uri="{FF2B5EF4-FFF2-40B4-BE49-F238E27FC236}">
                <a16:creationId xmlns:a16="http://schemas.microsoft.com/office/drawing/2014/main" id="{0FBAECA8-6464-41A6-8811-A6BBE365565E}"/>
              </a:ext>
            </a:extLst>
          </p:cNvPr>
          <p:cNvGrpSpPr/>
          <p:nvPr/>
        </p:nvGrpSpPr>
        <p:grpSpPr>
          <a:xfrm>
            <a:off x="6891243" y="1319631"/>
            <a:ext cx="418462" cy="341841"/>
            <a:chOff x="1938148" y="3063376"/>
            <a:chExt cx="418462" cy="341841"/>
          </a:xfrm>
        </p:grpSpPr>
        <p:sp>
          <p:nvSpPr>
            <p:cNvPr id="147" name="Oval 146">
              <a:extLst>
                <a:ext uri="{FF2B5EF4-FFF2-40B4-BE49-F238E27FC236}">
                  <a16:creationId xmlns:a16="http://schemas.microsoft.com/office/drawing/2014/main" id="{18C8572C-D580-4C45-BB9B-0A2EF18DD665}"/>
                </a:ext>
              </a:extLst>
            </p:cNvPr>
            <p:cNvSpPr/>
            <p:nvPr/>
          </p:nvSpPr>
          <p:spPr>
            <a:xfrm>
              <a:off x="1980249" y="3063376"/>
              <a:ext cx="341842" cy="341841"/>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CD4BBB3-77DA-4388-8CC2-374177E772A3}"/>
                </a:ext>
              </a:extLst>
            </p:cNvPr>
            <p:cNvSpPr txBox="1"/>
            <p:nvPr/>
          </p:nvSpPr>
          <p:spPr>
            <a:xfrm>
              <a:off x="1938148" y="3101272"/>
              <a:ext cx="418462" cy="261610"/>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spTree>
    <p:custDataLst>
      <p:tags r:id="rId1"/>
    </p:custDataLst>
    <p:extLst>
      <p:ext uri="{BB962C8B-B14F-4D97-AF65-F5344CB8AC3E}">
        <p14:creationId xmlns:p14="http://schemas.microsoft.com/office/powerpoint/2010/main" val="1804508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P spid="124" grpId="0" animBg="1"/>
      <p:bldP spid="125" grpId="0" animBg="1"/>
      <p:bldP spid="126" grpId="0" animBg="1"/>
      <p:bldP spid="1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6NPV-2 Place value in numbers up to 10,000,000</a:t>
            </a:r>
            <a:endParaRPr lang="en-GB" altLang="en-US" dirty="0"/>
          </a:p>
        </p:txBody>
      </p:sp>
      <p:sp>
        <p:nvSpPr>
          <p:cNvPr id="13" name="Rectangle 12">
            <a:extLst>
              <a:ext uri="{FF2B5EF4-FFF2-40B4-BE49-F238E27FC236}">
                <a16:creationId xmlns:a16="http://schemas.microsoft.com/office/drawing/2014/main" id="{E53D1ECC-7CBB-447A-B0B7-D2EF25460D0E}"/>
              </a:ext>
            </a:extLst>
          </p:cNvPr>
          <p:cNvSpPr/>
          <p:nvPr/>
        </p:nvSpPr>
        <p:spPr>
          <a:xfrm>
            <a:off x="4798258"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9F01DE3F-A3FB-4C2B-B001-AD79EEEA356B}"/>
              </a:ext>
            </a:extLst>
          </p:cNvPr>
          <p:cNvSpPr/>
          <p:nvPr/>
        </p:nvSpPr>
        <p:spPr>
          <a:xfrm>
            <a:off x="6144841"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Content Placeholder 2">
            <a:extLst>
              <a:ext uri="{FF2B5EF4-FFF2-40B4-BE49-F238E27FC236}">
                <a16:creationId xmlns:a16="http://schemas.microsoft.com/office/drawing/2014/main" id="{D9BE0A05-A352-4BDB-A27D-62164B26796B}"/>
              </a:ext>
            </a:extLst>
          </p:cNvPr>
          <p:cNvSpPr txBox="1">
            <a:spLocks/>
          </p:cNvSpPr>
          <p:nvPr/>
        </p:nvSpPr>
        <p:spPr>
          <a:xfrm>
            <a:off x="623888" y="1574251"/>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Say the number that has been created on the following slide.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Re-write this number in an empty place value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Circle the necessary parts of the Gattegno chart to create this number.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the total value as an addition equation including all of its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value of the digit 3?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using different numbers.</a:t>
            </a:r>
          </a:p>
        </p:txBody>
      </p:sp>
      <p:sp>
        <p:nvSpPr>
          <p:cNvPr id="7" name="TextBox 19">
            <a:extLst>
              <a:ext uri="{FF2B5EF4-FFF2-40B4-BE49-F238E27FC236}">
                <a16:creationId xmlns:a16="http://schemas.microsoft.com/office/drawing/2014/main" id="{C914F9D8-95D8-4964-8B94-3D664B5773C5}"/>
              </a:ext>
            </a:extLst>
          </p:cNvPr>
          <p:cNvSpPr txBox="1"/>
          <p:nvPr/>
        </p:nvSpPr>
        <p:spPr>
          <a:xfrm>
            <a:off x="623888" y="4235917"/>
            <a:ext cx="1094422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3 represents three hundred-thousands.</a:t>
            </a:r>
          </a:p>
        </p:txBody>
      </p:sp>
    </p:spTree>
    <p:extLst>
      <p:ext uri="{BB962C8B-B14F-4D97-AF65-F5344CB8AC3E}">
        <p14:creationId xmlns:p14="http://schemas.microsoft.com/office/powerpoint/2010/main" val="7489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E35B77-934B-487E-A8DB-61AEB9D7C503}"/>
              </a:ext>
            </a:extLst>
          </p:cNvPr>
          <p:cNvSpPr>
            <a:spLocks noGrp="1"/>
          </p:cNvSpPr>
          <p:nvPr>
            <p:ph type="title"/>
          </p:nvPr>
        </p:nvSpPr>
        <p:spPr/>
        <p:txBody>
          <a:bodyPr/>
          <a:lstStyle/>
          <a:p>
            <a:r>
              <a:rPr lang="en-GB" dirty="0"/>
              <a:t>6NPV-2 Place value in numbers up to 10,000,000</a:t>
            </a:r>
          </a:p>
        </p:txBody>
      </p:sp>
      <p:graphicFrame>
        <p:nvGraphicFramePr>
          <p:cNvPr id="7" name="Table 6">
            <a:extLst>
              <a:ext uri="{FF2B5EF4-FFF2-40B4-BE49-F238E27FC236}">
                <a16:creationId xmlns:a16="http://schemas.microsoft.com/office/drawing/2014/main" id="{DDD1D8B5-518D-4294-8B27-3ABE66EE14C6}"/>
              </a:ext>
            </a:extLst>
          </p:cNvPr>
          <p:cNvGraphicFramePr>
            <a:graphicFrameLocks noGrp="1"/>
          </p:cNvGraphicFramePr>
          <p:nvPr/>
        </p:nvGraphicFramePr>
        <p:xfrm>
          <a:off x="2405592" y="1612234"/>
          <a:ext cx="7380819" cy="1087755"/>
        </p:xfrm>
        <a:graphic>
          <a:graphicData uri="http://schemas.openxmlformats.org/drawingml/2006/table">
            <a:tbl>
              <a:tblPr firstRow="1" firstCol="1" bandRow="1"/>
              <a:tblGrid>
                <a:gridCol w="819615">
                  <a:extLst>
                    <a:ext uri="{9D8B030D-6E8A-4147-A177-3AD203B41FA5}">
                      <a16:colId xmlns:a16="http://schemas.microsoft.com/office/drawing/2014/main" val="4048651747"/>
                    </a:ext>
                  </a:extLst>
                </a:gridCol>
                <a:gridCol w="819615">
                  <a:extLst>
                    <a:ext uri="{9D8B030D-6E8A-4147-A177-3AD203B41FA5}">
                      <a16:colId xmlns:a16="http://schemas.microsoft.com/office/drawing/2014/main" val="434555778"/>
                    </a:ext>
                  </a:extLst>
                </a:gridCol>
                <a:gridCol w="820686">
                  <a:extLst>
                    <a:ext uri="{9D8B030D-6E8A-4147-A177-3AD203B41FA5}">
                      <a16:colId xmlns:a16="http://schemas.microsoft.com/office/drawing/2014/main" val="138002305"/>
                    </a:ext>
                  </a:extLst>
                </a:gridCol>
                <a:gridCol w="819615">
                  <a:extLst>
                    <a:ext uri="{9D8B030D-6E8A-4147-A177-3AD203B41FA5}">
                      <a16:colId xmlns:a16="http://schemas.microsoft.com/office/drawing/2014/main" val="4250978207"/>
                    </a:ext>
                  </a:extLst>
                </a:gridCol>
                <a:gridCol w="820686">
                  <a:extLst>
                    <a:ext uri="{9D8B030D-6E8A-4147-A177-3AD203B41FA5}">
                      <a16:colId xmlns:a16="http://schemas.microsoft.com/office/drawing/2014/main" val="1143601546"/>
                    </a:ext>
                  </a:extLst>
                </a:gridCol>
                <a:gridCol w="819615">
                  <a:extLst>
                    <a:ext uri="{9D8B030D-6E8A-4147-A177-3AD203B41FA5}">
                      <a16:colId xmlns:a16="http://schemas.microsoft.com/office/drawing/2014/main" val="2017577498"/>
                    </a:ext>
                  </a:extLst>
                </a:gridCol>
                <a:gridCol w="820686">
                  <a:extLst>
                    <a:ext uri="{9D8B030D-6E8A-4147-A177-3AD203B41FA5}">
                      <a16:colId xmlns:a16="http://schemas.microsoft.com/office/drawing/2014/main" val="377467"/>
                    </a:ext>
                  </a:extLst>
                </a:gridCol>
                <a:gridCol w="819615">
                  <a:extLst>
                    <a:ext uri="{9D8B030D-6E8A-4147-A177-3AD203B41FA5}">
                      <a16:colId xmlns:a16="http://schemas.microsoft.com/office/drawing/2014/main" val="3773947975"/>
                    </a:ext>
                  </a:extLst>
                </a:gridCol>
                <a:gridCol w="820686">
                  <a:extLst>
                    <a:ext uri="{9D8B030D-6E8A-4147-A177-3AD203B41FA5}">
                      <a16:colId xmlns:a16="http://schemas.microsoft.com/office/drawing/2014/main" val="413634820"/>
                    </a:ext>
                  </a:extLst>
                </a:gridCol>
              </a:tblGrid>
              <a:tr h="0">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Millions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Thousands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Ones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72089187"/>
                  </a:ext>
                </a:extLst>
              </a:tr>
              <a:tr h="0">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extLst>
                  <a:ext uri="{0D108BD9-81ED-4DB2-BD59-A6C34878D82A}">
                    <a16:rowId xmlns:a16="http://schemas.microsoft.com/office/drawing/2014/main" val="1073237529"/>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b="0" dirty="0">
                        <a:solidFill>
                          <a:srgbClr val="FF0000"/>
                        </a:solidFill>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4392650"/>
                  </a:ext>
                </a:extLst>
              </a:tr>
            </a:tbl>
          </a:graphicData>
        </a:graphic>
      </p:graphicFrame>
      <p:sp>
        <p:nvSpPr>
          <p:cNvPr id="8" name="TextBox 7">
            <a:extLst>
              <a:ext uri="{FF2B5EF4-FFF2-40B4-BE49-F238E27FC236}">
                <a16:creationId xmlns:a16="http://schemas.microsoft.com/office/drawing/2014/main" id="{C00F3AFC-B200-49AF-9C6A-84C32AAFCD2C}"/>
              </a:ext>
            </a:extLst>
          </p:cNvPr>
          <p:cNvSpPr txBox="1"/>
          <p:nvPr/>
        </p:nvSpPr>
        <p:spPr bwMode="auto">
          <a:xfrm>
            <a:off x="5352848" y="989933"/>
            <a:ext cx="148630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5,381,492</a:t>
            </a:r>
          </a:p>
        </p:txBody>
      </p:sp>
      <p:sp>
        <p:nvSpPr>
          <p:cNvPr id="9" name="TextBox 8">
            <a:extLst>
              <a:ext uri="{FF2B5EF4-FFF2-40B4-BE49-F238E27FC236}">
                <a16:creationId xmlns:a16="http://schemas.microsoft.com/office/drawing/2014/main" id="{8D99FC21-37BB-4A44-9F04-6795F5255B9A}"/>
              </a:ext>
            </a:extLst>
          </p:cNvPr>
          <p:cNvSpPr txBox="1"/>
          <p:nvPr/>
        </p:nvSpPr>
        <p:spPr bwMode="auto">
          <a:xfrm>
            <a:off x="4277893"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10" name="TextBox 9">
            <a:extLst>
              <a:ext uri="{FF2B5EF4-FFF2-40B4-BE49-F238E27FC236}">
                <a16:creationId xmlns:a16="http://schemas.microsoft.com/office/drawing/2014/main" id="{E7FA2C6F-7B3C-41F2-98BF-27FF66E49854}"/>
              </a:ext>
            </a:extLst>
          </p:cNvPr>
          <p:cNvSpPr txBox="1"/>
          <p:nvPr/>
        </p:nvSpPr>
        <p:spPr bwMode="auto">
          <a:xfrm>
            <a:off x="5099101"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11" name="TextBox 10">
            <a:extLst>
              <a:ext uri="{FF2B5EF4-FFF2-40B4-BE49-F238E27FC236}">
                <a16:creationId xmlns:a16="http://schemas.microsoft.com/office/drawing/2014/main" id="{4BEF5FA4-1C3E-4DB8-8159-148193FD1C5A}"/>
              </a:ext>
            </a:extLst>
          </p:cNvPr>
          <p:cNvSpPr txBox="1"/>
          <p:nvPr/>
        </p:nvSpPr>
        <p:spPr bwMode="auto">
          <a:xfrm>
            <a:off x="5920309"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12" name="TextBox 11">
            <a:extLst>
              <a:ext uri="{FF2B5EF4-FFF2-40B4-BE49-F238E27FC236}">
                <a16:creationId xmlns:a16="http://schemas.microsoft.com/office/drawing/2014/main" id="{3A321AB2-FAA0-4DFC-85E0-55C24EA9E0CE}"/>
              </a:ext>
            </a:extLst>
          </p:cNvPr>
          <p:cNvSpPr txBox="1"/>
          <p:nvPr/>
        </p:nvSpPr>
        <p:spPr bwMode="auto">
          <a:xfrm>
            <a:off x="6740502"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13" name="TextBox 12">
            <a:extLst>
              <a:ext uri="{FF2B5EF4-FFF2-40B4-BE49-F238E27FC236}">
                <a16:creationId xmlns:a16="http://schemas.microsoft.com/office/drawing/2014/main" id="{532EBD8F-EA0D-4438-9B3C-6E43E10AB31F}"/>
              </a:ext>
            </a:extLst>
          </p:cNvPr>
          <p:cNvSpPr txBox="1"/>
          <p:nvPr/>
        </p:nvSpPr>
        <p:spPr bwMode="auto">
          <a:xfrm>
            <a:off x="7560289"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14" name="TextBox 13">
            <a:extLst>
              <a:ext uri="{FF2B5EF4-FFF2-40B4-BE49-F238E27FC236}">
                <a16:creationId xmlns:a16="http://schemas.microsoft.com/office/drawing/2014/main" id="{76B6F6EF-8556-4622-9EA8-A267A49057FB}"/>
              </a:ext>
            </a:extLst>
          </p:cNvPr>
          <p:cNvSpPr txBox="1"/>
          <p:nvPr/>
        </p:nvSpPr>
        <p:spPr bwMode="auto">
          <a:xfrm>
            <a:off x="8381000"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a:t>
            </a:r>
          </a:p>
        </p:txBody>
      </p:sp>
      <p:sp>
        <p:nvSpPr>
          <p:cNvPr id="15" name="TextBox 14">
            <a:extLst>
              <a:ext uri="{FF2B5EF4-FFF2-40B4-BE49-F238E27FC236}">
                <a16:creationId xmlns:a16="http://schemas.microsoft.com/office/drawing/2014/main" id="{26C8381F-A92E-4B23-8523-9534FBC07CB5}"/>
              </a:ext>
            </a:extLst>
          </p:cNvPr>
          <p:cNvSpPr txBox="1"/>
          <p:nvPr/>
        </p:nvSpPr>
        <p:spPr bwMode="auto">
          <a:xfrm>
            <a:off x="9200486" y="2325160"/>
            <a:ext cx="35137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pic>
        <p:nvPicPr>
          <p:cNvPr id="19" name="Picture 18">
            <a:extLst>
              <a:ext uri="{FF2B5EF4-FFF2-40B4-BE49-F238E27FC236}">
                <a16:creationId xmlns:a16="http://schemas.microsoft.com/office/drawing/2014/main" id="{5944CE86-71D3-4090-A7A1-34FADD3BA9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8289" y="3299361"/>
            <a:ext cx="1085903" cy="452026"/>
          </a:xfrm>
          <a:prstGeom prst="rect">
            <a:avLst/>
          </a:prstGeom>
        </p:spPr>
      </p:pic>
      <p:pic>
        <p:nvPicPr>
          <p:cNvPr id="21" name="Picture 20">
            <a:extLst>
              <a:ext uri="{FF2B5EF4-FFF2-40B4-BE49-F238E27FC236}">
                <a16:creationId xmlns:a16="http://schemas.microsoft.com/office/drawing/2014/main" id="{B8A77AF8-0DDD-4C47-9EB9-47814060F1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369" y="3628204"/>
            <a:ext cx="930031" cy="452026"/>
          </a:xfrm>
          <a:prstGeom prst="rect">
            <a:avLst/>
          </a:prstGeom>
        </p:spPr>
      </p:pic>
      <p:pic>
        <p:nvPicPr>
          <p:cNvPr id="23" name="Picture 22">
            <a:extLst>
              <a:ext uri="{FF2B5EF4-FFF2-40B4-BE49-F238E27FC236}">
                <a16:creationId xmlns:a16="http://schemas.microsoft.com/office/drawing/2014/main" id="{78930F46-67FC-4E50-8921-E5CA3A5602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0929" y="3960960"/>
            <a:ext cx="727399" cy="457223"/>
          </a:xfrm>
          <a:prstGeom prst="rect">
            <a:avLst/>
          </a:prstGeom>
        </p:spPr>
      </p:pic>
      <p:pic>
        <p:nvPicPr>
          <p:cNvPr id="25" name="Picture 24">
            <a:extLst>
              <a:ext uri="{FF2B5EF4-FFF2-40B4-BE49-F238E27FC236}">
                <a16:creationId xmlns:a16="http://schemas.microsoft.com/office/drawing/2014/main" id="{A9C9EEB9-7044-40BD-8A72-8F17A159D9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2416" y="4613669"/>
            <a:ext cx="462418" cy="462418"/>
          </a:xfrm>
          <a:prstGeom prst="rect">
            <a:avLst/>
          </a:prstGeom>
        </p:spPr>
      </p:pic>
      <p:pic>
        <p:nvPicPr>
          <p:cNvPr id="28" name="Picture 27">
            <a:extLst>
              <a:ext uri="{FF2B5EF4-FFF2-40B4-BE49-F238E27FC236}">
                <a16:creationId xmlns:a16="http://schemas.microsoft.com/office/drawing/2014/main" id="{DDCB1193-E367-4F10-B153-D85FCEF4BF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9248" y="4275995"/>
            <a:ext cx="727399" cy="457223"/>
          </a:xfrm>
          <a:prstGeom prst="rect">
            <a:avLst/>
          </a:prstGeom>
        </p:spPr>
      </p:pic>
      <p:pic>
        <p:nvPicPr>
          <p:cNvPr id="29" name="Picture 28">
            <a:extLst>
              <a:ext uri="{FF2B5EF4-FFF2-40B4-BE49-F238E27FC236}">
                <a16:creationId xmlns:a16="http://schemas.microsoft.com/office/drawing/2014/main" id="{CCC0F977-07DE-4004-B7D0-4F76944FA4F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49195" y="5010958"/>
            <a:ext cx="348113" cy="348113"/>
          </a:xfrm>
          <a:prstGeom prst="rect">
            <a:avLst/>
          </a:prstGeom>
        </p:spPr>
      </p:pic>
      <p:pic>
        <p:nvPicPr>
          <p:cNvPr id="30" name="Picture 29">
            <a:extLst>
              <a:ext uri="{FF2B5EF4-FFF2-40B4-BE49-F238E27FC236}">
                <a16:creationId xmlns:a16="http://schemas.microsoft.com/office/drawing/2014/main" id="{2A66042A-DB5E-4C3F-8FFB-608A2E57EE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5066" y="5335577"/>
            <a:ext cx="348113" cy="348113"/>
          </a:xfrm>
          <a:prstGeom prst="rect">
            <a:avLst/>
          </a:prstGeom>
        </p:spPr>
      </p:pic>
      <p:sp>
        <p:nvSpPr>
          <p:cNvPr id="34" name="TextBox 33">
            <a:extLst>
              <a:ext uri="{FF2B5EF4-FFF2-40B4-BE49-F238E27FC236}">
                <a16:creationId xmlns:a16="http://schemas.microsoft.com/office/drawing/2014/main" id="{31AC5B66-5116-43AC-85B1-F0D82A8BD95E}"/>
              </a:ext>
            </a:extLst>
          </p:cNvPr>
          <p:cNvSpPr txBox="1"/>
          <p:nvPr/>
        </p:nvSpPr>
        <p:spPr bwMode="auto">
          <a:xfrm>
            <a:off x="2320629" y="5843458"/>
            <a:ext cx="15071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5,381,492 =</a:t>
            </a:r>
          </a:p>
        </p:txBody>
      </p:sp>
      <p:sp>
        <p:nvSpPr>
          <p:cNvPr id="35" name="TextBox 34">
            <a:extLst>
              <a:ext uri="{FF2B5EF4-FFF2-40B4-BE49-F238E27FC236}">
                <a16:creationId xmlns:a16="http://schemas.microsoft.com/office/drawing/2014/main" id="{0B447D2B-31F2-4072-B45F-34ABBEECA630}"/>
              </a:ext>
            </a:extLst>
          </p:cNvPr>
          <p:cNvSpPr txBox="1"/>
          <p:nvPr/>
        </p:nvSpPr>
        <p:spPr bwMode="auto">
          <a:xfrm>
            <a:off x="3698207" y="5843458"/>
            <a:ext cx="15071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5,000,000 +</a:t>
            </a:r>
          </a:p>
        </p:txBody>
      </p:sp>
      <p:sp>
        <p:nvSpPr>
          <p:cNvPr id="36" name="TextBox 35">
            <a:extLst>
              <a:ext uri="{FF2B5EF4-FFF2-40B4-BE49-F238E27FC236}">
                <a16:creationId xmlns:a16="http://schemas.microsoft.com/office/drawing/2014/main" id="{1F27A813-E113-4B23-B416-B22B41AD4C04}"/>
              </a:ext>
            </a:extLst>
          </p:cNvPr>
          <p:cNvSpPr txBox="1"/>
          <p:nvPr/>
        </p:nvSpPr>
        <p:spPr bwMode="auto">
          <a:xfrm>
            <a:off x="5078381" y="5843458"/>
            <a:ext cx="13131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300,000 +</a:t>
            </a:r>
          </a:p>
        </p:txBody>
      </p:sp>
      <p:sp>
        <p:nvSpPr>
          <p:cNvPr id="37" name="TextBox 36">
            <a:extLst>
              <a:ext uri="{FF2B5EF4-FFF2-40B4-BE49-F238E27FC236}">
                <a16:creationId xmlns:a16="http://schemas.microsoft.com/office/drawing/2014/main" id="{84920E37-C757-4386-B6AD-7C3805ED5ABC}"/>
              </a:ext>
            </a:extLst>
          </p:cNvPr>
          <p:cNvSpPr txBox="1"/>
          <p:nvPr/>
        </p:nvSpPr>
        <p:spPr bwMode="auto">
          <a:xfrm>
            <a:off x="6266925" y="5843458"/>
            <a:ext cx="11753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80,000 +</a:t>
            </a:r>
          </a:p>
        </p:txBody>
      </p:sp>
      <p:sp>
        <p:nvSpPr>
          <p:cNvPr id="38" name="TextBox 37">
            <a:extLst>
              <a:ext uri="{FF2B5EF4-FFF2-40B4-BE49-F238E27FC236}">
                <a16:creationId xmlns:a16="http://schemas.microsoft.com/office/drawing/2014/main" id="{C76F6768-193D-4327-9436-EA71BF9E8640}"/>
              </a:ext>
            </a:extLst>
          </p:cNvPr>
          <p:cNvSpPr txBox="1"/>
          <p:nvPr/>
        </p:nvSpPr>
        <p:spPr bwMode="auto">
          <a:xfrm>
            <a:off x="7250253" y="584345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1,000 +</a:t>
            </a:r>
          </a:p>
        </p:txBody>
      </p:sp>
      <p:sp>
        <p:nvSpPr>
          <p:cNvPr id="39" name="TextBox 38">
            <a:extLst>
              <a:ext uri="{FF2B5EF4-FFF2-40B4-BE49-F238E27FC236}">
                <a16:creationId xmlns:a16="http://schemas.microsoft.com/office/drawing/2014/main" id="{B0FAB426-878C-41DB-8EC0-6A76E8700614}"/>
              </a:ext>
            </a:extLst>
          </p:cNvPr>
          <p:cNvSpPr txBox="1"/>
          <p:nvPr/>
        </p:nvSpPr>
        <p:spPr bwMode="auto">
          <a:xfrm>
            <a:off x="8233827" y="5843458"/>
            <a:ext cx="843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400 +</a:t>
            </a:r>
          </a:p>
        </p:txBody>
      </p:sp>
      <p:sp>
        <p:nvSpPr>
          <p:cNvPr id="40" name="TextBox 39">
            <a:extLst>
              <a:ext uri="{FF2B5EF4-FFF2-40B4-BE49-F238E27FC236}">
                <a16:creationId xmlns:a16="http://schemas.microsoft.com/office/drawing/2014/main" id="{1E70DFC2-FA5F-4328-8119-7EA01794E771}"/>
              </a:ext>
            </a:extLst>
          </p:cNvPr>
          <p:cNvSpPr txBox="1"/>
          <p:nvPr/>
        </p:nvSpPr>
        <p:spPr bwMode="auto">
          <a:xfrm>
            <a:off x="8958001" y="5843458"/>
            <a:ext cx="7056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90 +</a:t>
            </a:r>
          </a:p>
        </p:txBody>
      </p:sp>
      <p:sp>
        <p:nvSpPr>
          <p:cNvPr id="42" name="TextBox 41">
            <a:extLst>
              <a:ext uri="{FF2B5EF4-FFF2-40B4-BE49-F238E27FC236}">
                <a16:creationId xmlns:a16="http://schemas.microsoft.com/office/drawing/2014/main" id="{47ACAC07-D9F0-45DB-9126-91F69D517D6B}"/>
              </a:ext>
            </a:extLst>
          </p:cNvPr>
          <p:cNvSpPr txBox="1"/>
          <p:nvPr/>
        </p:nvSpPr>
        <p:spPr bwMode="auto">
          <a:xfrm>
            <a:off x="9545291" y="5843458"/>
            <a:ext cx="322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pic>
        <p:nvPicPr>
          <p:cNvPr id="6" name="Picture 5">
            <a:extLst>
              <a:ext uri="{FF2B5EF4-FFF2-40B4-BE49-F238E27FC236}">
                <a16:creationId xmlns:a16="http://schemas.microsoft.com/office/drawing/2014/main" id="{F82C6D85-9230-468A-97BF-B3ABB6AED6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91601" y="3020401"/>
            <a:ext cx="7388293" cy="2660201"/>
          </a:xfrm>
          <a:prstGeom prst="rect">
            <a:avLst/>
          </a:prstGeom>
        </p:spPr>
      </p:pic>
    </p:spTree>
    <p:extLst>
      <p:ext uri="{BB962C8B-B14F-4D97-AF65-F5344CB8AC3E}">
        <p14:creationId xmlns:p14="http://schemas.microsoft.com/office/powerpoint/2010/main" val="289219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mph" presetSubtype="2" fill="hold" nodeType="clickEffect">
                                  <p:stCondLst>
                                    <p:cond delay="0"/>
                                  </p:stCondLst>
                                  <p:childTnLst>
                                    <p:animClr clrSpc="rgb" dir="cw">
                                      <p:cBhvr override="childStyle">
                                        <p:cTn id="37" dur="1500" fill="hold"/>
                                        <p:tgtEl>
                                          <p:spTgt spid="9">
                                            <p:txEl>
                                              <p:pRg st="0" end="0"/>
                                            </p:txEl>
                                          </p:spTgt>
                                        </p:tgtEl>
                                        <p:attrNameLst>
                                          <p:attrName>style.color</p:attrName>
                                        </p:attrNameLst>
                                      </p:cBhvr>
                                      <p:to>
                                        <a:srgbClr val="E72420"/>
                                      </p:to>
                                    </p:animClr>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2000"/>
                            </p:stCondLst>
                            <p:childTnLst>
                              <p:par>
                                <p:cTn id="43" presetID="3" presetClass="emph" presetSubtype="2" fill="hold" grpId="1" nodeType="afterEffect">
                                  <p:stCondLst>
                                    <p:cond delay="500"/>
                                  </p:stCondLst>
                                  <p:childTnLst>
                                    <p:animClr clrSpc="rgb" dir="cw">
                                      <p:cBhvr override="childStyle">
                                        <p:cTn id="44" dur="1500" fill="hold"/>
                                        <p:tgtEl>
                                          <p:spTgt spid="9">
                                            <p:txEl>
                                              <p:pRg st="0" end="0"/>
                                            </p:txEl>
                                          </p:spTgt>
                                        </p:tgtEl>
                                        <p:attrNameLst>
                                          <p:attrName>style.color</p:attrName>
                                        </p:attrNameLst>
                                      </p:cBhvr>
                                      <p:to>
                                        <a:schemeClr val="tx1"/>
                                      </p:to>
                                    </p:animClr>
                                  </p:childTnLst>
                                </p:cTn>
                              </p:par>
                            </p:childTnLst>
                          </p:cTn>
                        </p:par>
                      </p:childTnLst>
                    </p:cTn>
                  </p:par>
                  <p:par>
                    <p:cTn id="45" fill="hold">
                      <p:stCondLst>
                        <p:cond delay="indefinite"/>
                      </p:stCondLst>
                      <p:childTnLst>
                        <p:par>
                          <p:cTn id="46" fill="hold">
                            <p:stCondLst>
                              <p:cond delay="0"/>
                            </p:stCondLst>
                            <p:childTnLst>
                              <p:par>
                                <p:cTn id="47" presetID="3" presetClass="emph" presetSubtype="2" fill="hold" grpId="1" nodeType="clickEffect">
                                  <p:stCondLst>
                                    <p:cond delay="0"/>
                                  </p:stCondLst>
                                  <p:childTnLst>
                                    <p:animClr clrSpc="rgb" dir="cw">
                                      <p:cBhvr override="childStyle">
                                        <p:cTn id="48" dur="1500" fill="hold"/>
                                        <p:tgtEl>
                                          <p:spTgt spid="10"/>
                                        </p:tgtEl>
                                        <p:attrNameLst>
                                          <p:attrName>style.color</p:attrName>
                                        </p:attrNameLst>
                                      </p:cBhvr>
                                      <p:to>
                                        <a:srgbClr val="E72420"/>
                                      </p:to>
                                    </p:animClr>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000"/>
                            </p:stCondLst>
                            <p:childTnLst>
                              <p:par>
                                <p:cTn id="54" presetID="3" presetClass="emph" presetSubtype="2" fill="hold" grpId="2" nodeType="afterEffect">
                                  <p:stCondLst>
                                    <p:cond delay="500"/>
                                  </p:stCondLst>
                                  <p:childTnLst>
                                    <p:animClr clrSpc="rgb" dir="cw">
                                      <p:cBhvr override="childStyle">
                                        <p:cTn id="55" dur="1500" fill="hold"/>
                                        <p:tgtEl>
                                          <p:spTgt spid="10"/>
                                        </p:tgtEl>
                                        <p:attrNameLst>
                                          <p:attrName>style.color</p:attrName>
                                        </p:attrNameLst>
                                      </p:cBhvr>
                                      <p:to>
                                        <a:schemeClr val="tx1"/>
                                      </p:to>
                                    </p:animClr>
                                  </p:childTnLst>
                                </p:cTn>
                              </p:par>
                            </p:childTnLst>
                          </p:cTn>
                        </p:par>
                      </p:childTnLst>
                    </p:cTn>
                  </p:par>
                  <p:par>
                    <p:cTn id="56" fill="hold">
                      <p:stCondLst>
                        <p:cond delay="indefinite"/>
                      </p:stCondLst>
                      <p:childTnLst>
                        <p:par>
                          <p:cTn id="57" fill="hold">
                            <p:stCondLst>
                              <p:cond delay="0"/>
                            </p:stCondLst>
                            <p:childTnLst>
                              <p:par>
                                <p:cTn id="58" presetID="3" presetClass="emph" presetSubtype="2" fill="hold" grpId="1" nodeType="clickEffect">
                                  <p:stCondLst>
                                    <p:cond delay="0"/>
                                  </p:stCondLst>
                                  <p:childTnLst>
                                    <p:animClr clrSpc="rgb" dir="cw">
                                      <p:cBhvr override="childStyle">
                                        <p:cTn id="59" dur="1500" fill="hold"/>
                                        <p:tgtEl>
                                          <p:spTgt spid="11"/>
                                        </p:tgtEl>
                                        <p:attrNameLst>
                                          <p:attrName>style.color</p:attrName>
                                        </p:attrNameLst>
                                      </p:cBhvr>
                                      <p:to>
                                        <a:srgbClr val="E72420"/>
                                      </p:to>
                                    </p:animClr>
                                  </p:childTnLst>
                                </p:cTn>
                              </p:par>
                            </p:childTnLst>
                          </p:cTn>
                        </p:par>
                        <p:par>
                          <p:cTn id="60" fill="hold">
                            <p:stCondLst>
                              <p:cond delay="150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2000"/>
                            </p:stCondLst>
                            <p:childTnLst>
                              <p:par>
                                <p:cTn id="65" presetID="3" presetClass="emph" presetSubtype="2" fill="hold" grpId="2" nodeType="afterEffect">
                                  <p:stCondLst>
                                    <p:cond delay="500"/>
                                  </p:stCondLst>
                                  <p:childTnLst>
                                    <p:animClr clrSpc="rgb" dir="cw">
                                      <p:cBhvr override="childStyle">
                                        <p:cTn id="66" dur="1500" fill="hold"/>
                                        <p:tgtEl>
                                          <p:spTgt spid="11"/>
                                        </p:tgtEl>
                                        <p:attrNameLst>
                                          <p:attrName>style.color</p:attrName>
                                        </p:attrNameLst>
                                      </p:cBhvr>
                                      <p:to>
                                        <a:schemeClr val="tx1"/>
                                      </p:to>
                                    </p:animClr>
                                  </p:childTnLst>
                                </p:cTn>
                              </p:par>
                            </p:childTnLst>
                          </p:cTn>
                        </p:par>
                      </p:childTnLst>
                    </p:cTn>
                  </p:par>
                  <p:par>
                    <p:cTn id="67" fill="hold">
                      <p:stCondLst>
                        <p:cond delay="indefinite"/>
                      </p:stCondLst>
                      <p:childTnLst>
                        <p:par>
                          <p:cTn id="68" fill="hold">
                            <p:stCondLst>
                              <p:cond delay="0"/>
                            </p:stCondLst>
                            <p:childTnLst>
                              <p:par>
                                <p:cTn id="69" presetID="3" presetClass="emph" presetSubtype="2" fill="hold" grpId="1" nodeType="clickEffect">
                                  <p:stCondLst>
                                    <p:cond delay="0"/>
                                  </p:stCondLst>
                                  <p:childTnLst>
                                    <p:animClr clrSpc="rgb" dir="cw">
                                      <p:cBhvr override="childStyle">
                                        <p:cTn id="70" dur="1500" fill="hold"/>
                                        <p:tgtEl>
                                          <p:spTgt spid="12"/>
                                        </p:tgtEl>
                                        <p:attrNameLst>
                                          <p:attrName>style.color</p:attrName>
                                        </p:attrNameLst>
                                      </p:cBhvr>
                                      <p:to>
                                        <a:srgbClr val="E72420"/>
                                      </p:to>
                                    </p:animClr>
                                  </p:childTnLst>
                                </p:cTn>
                              </p:par>
                            </p:childTnLst>
                          </p:cTn>
                        </p:par>
                        <p:par>
                          <p:cTn id="71" fill="hold">
                            <p:stCondLst>
                              <p:cond delay="1500"/>
                            </p:stCondLst>
                            <p:childTnLst>
                              <p:par>
                                <p:cTn id="72" presetID="10" presetClass="entr" presetSubtype="0" fill="hold"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childTnLst>
                          </p:cTn>
                        </p:par>
                        <p:par>
                          <p:cTn id="75" fill="hold">
                            <p:stCondLst>
                              <p:cond delay="2000"/>
                            </p:stCondLst>
                            <p:childTnLst>
                              <p:par>
                                <p:cTn id="76" presetID="3" presetClass="emph" presetSubtype="2" fill="hold" grpId="2" nodeType="afterEffect">
                                  <p:stCondLst>
                                    <p:cond delay="500"/>
                                  </p:stCondLst>
                                  <p:childTnLst>
                                    <p:animClr clrSpc="rgb" dir="cw">
                                      <p:cBhvr override="childStyle">
                                        <p:cTn id="77" dur="1500" fill="hold"/>
                                        <p:tgtEl>
                                          <p:spTgt spid="12"/>
                                        </p:tgtEl>
                                        <p:attrNameLst>
                                          <p:attrName>style.color</p:attrName>
                                        </p:attrNameLst>
                                      </p:cBhvr>
                                      <p:to>
                                        <a:schemeClr val="tx1"/>
                                      </p:to>
                                    </p:animClr>
                                  </p:childTnLst>
                                </p:cTn>
                              </p:par>
                            </p:childTnLst>
                          </p:cTn>
                        </p:par>
                      </p:childTnLst>
                    </p:cTn>
                  </p:par>
                  <p:par>
                    <p:cTn id="78" fill="hold">
                      <p:stCondLst>
                        <p:cond delay="indefinite"/>
                      </p:stCondLst>
                      <p:childTnLst>
                        <p:par>
                          <p:cTn id="79" fill="hold">
                            <p:stCondLst>
                              <p:cond delay="0"/>
                            </p:stCondLst>
                            <p:childTnLst>
                              <p:par>
                                <p:cTn id="80" presetID="3" presetClass="emph" presetSubtype="2" fill="hold" grpId="1" nodeType="clickEffect">
                                  <p:stCondLst>
                                    <p:cond delay="0"/>
                                  </p:stCondLst>
                                  <p:childTnLst>
                                    <p:animClr clrSpc="rgb" dir="cw">
                                      <p:cBhvr override="childStyle">
                                        <p:cTn id="81" dur="1500" fill="hold"/>
                                        <p:tgtEl>
                                          <p:spTgt spid="13"/>
                                        </p:tgtEl>
                                        <p:attrNameLst>
                                          <p:attrName>style.color</p:attrName>
                                        </p:attrNameLst>
                                      </p:cBhvr>
                                      <p:to>
                                        <a:srgbClr val="E72420"/>
                                      </p:to>
                                    </p:animClr>
                                  </p:childTnLst>
                                </p:cTn>
                              </p:par>
                            </p:childTnLst>
                          </p:cTn>
                        </p:par>
                        <p:par>
                          <p:cTn id="82" fill="hold">
                            <p:stCondLst>
                              <p:cond delay="1500"/>
                            </p:stCondLst>
                            <p:childTnLst>
                              <p:par>
                                <p:cTn id="83" presetID="10" presetClass="entr" presetSubtype="0" fill="hold"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childTnLst>
                          </p:cTn>
                        </p:par>
                        <p:par>
                          <p:cTn id="86" fill="hold">
                            <p:stCondLst>
                              <p:cond delay="2000"/>
                            </p:stCondLst>
                            <p:childTnLst>
                              <p:par>
                                <p:cTn id="87" presetID="3" presetClass="emph" presetSubtype="2" fill="hold" grpId="2" nodeType="afterEffect">
                                  <p:stCondLst>
                                    <p:cond delay="500"/>
                                  </p:stCondLst>
                                  <p:childTnLst>
                                    <p:animClr clrSpc="rgb" dir="cw">
                                      <p:cBhvr override="childStyle">
                                        <p:cTn id="88" dur="1500" fill="hold"/>
                                        <p:tgtEl>
                                          <p:spTgt spid="13"/>
                                        </p:tgtEl>
                                        <p:attrNameLst>
                                          <p:attrName>style.color</p:attrName>
                                        </p:attrNameLst>
                                      </p:cBhvr>
                                      <p:to>
                                        <a:schemeClr val="tx1"/>
                                      </p:to>
                                    </p:animClr>
                                  </p:childTnLst>
                                </p:cTn>
                              </p:par>
                            </p:childTnLst>
                          </p:cTn>
                        </p:par>
                      </p:childTnLst>
                    </p:cTn>
                  </p:par>
                  <p:par>
                    <p:cTn id="89" fill="hold">
                      <p:stCondLst>
                        <p:cond delay="indefinite"/>
                      </p:stCondLst>
                      <p:childTnLst>
                        <p:par>
                          <p:cTn id="90" fill="hold">
                            <p:stCondLst>
                              <p:cond delay="0"/>
                            </p:stCondLst>
                            <p:childTnLst>
                              <p:par>
                                <p:cTn id="91" presetID="3" presetClass="emph" presetSubtype="2" fill="hold" grpId="1" nodeType="clickEffect">
                                  <p:stCondLst>
                                    <p:cond delay="0"/>
                                  </p:stCondLst>
                                  <p:childTnLst>
                                    <p:animClr clrSpc="rgb" dir="cw">
                                      <p:cBhvr override="childStyle">
                                        <p:cTn id="92" dur="1500" fill="hold"/>
                                        <p:tgtEl>
                                          <p:spTgt spid="14"/>
                                        </p:tgtEl>
                                        <p:attrNameLst>
                                          <p:attrName>style.color</p:attrName>
                                        </p:attrNameLst>
                                      </p:cBhvr>
                                      <p:to>
                                        <a:srgbClr val="E72420"/>
                                      </p:to>
                                    </p:animClr>
                                  </p:childTnLst>
                                </p:cTn>
                              </p:par>
                            </p:childTnLst>
                          </p:cTn>
                        </p:par>
                        <p:par>
                          <p:cTn id="93" fill="hold">
                            <p:stCondLst>
                              <p:cond delay="1500"/>
                            </p:stCondLst>
                            <p:childTnLst>
                              <p:par>
                                <p:cTn id="94" presetID="10" presetClass="entr" presetSubtype="0" fill="hold" nodeType="after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fade">
                                      <p:cBhvr>
                                        <p:cTn id="96" dur="500"/>
                                        <p:tgtEl>
                                          <p:spTgt spid="29"/>
                                        </p:tgtEl>
                                      </p:cBhvr>
                                    </p:animEffect>
                                  </p:childTnLst>
                                </p:cTn>
                              </p:par>
                            </p:childTnLst>
                          </p:cTn>
                        </p:par>
                        <p:par>
                          <p:cTn id="97" fill="hold">
                            <p:stCondLst>
                              <p:cond delay="2000"/>
                            </p:stCondLst>
                            <p:childTnLst>
                              <p:par>
                                <p:cTn id="98" presetID="3" presetClass="emph" presetSubtype="2" fill="hold" grpId="2" nodeType="afterEffect">
                                  <p:stCondLst>
                                    <p:cond delay="500"/>
                                  </p:stCondLst>
                                  <p:childTnLst>
                                    <p:animClr clrSpc="rgb" dir="cw">
                                      <p:cBhvr override="childStyle">
                                        <p:cTn id="99" dur="1500" fill="hold"/>
                                        <p:tgtEl>
                                          <p:spTgt spid="14"/>
                                        </p:tgtEl>
                                        <p:attrNameLst>
                                          <p:attrName>style.color</p:attrName>
                                        </p:attrNameLst>
                                      </p:cBhvr>
                                      <p:to>
                                        <a:schemeClr val="tx1"/>
                                      </p:to>
                                    </p:animClr>
                                  </p:childTnLst>
                                </p:cTn>
                              </p:par>
                            </p:childTnLst>
                          </p:cTn>
                        </p:par>
                      </p:childTnLst>
                    </p:cTn>
                  </p:par>
                  <p:par>
                    <p:cTn id="100" fill="hold">
                      <p:stCondLst>
                        <p:cond delay="indefinite"/>
                      </p:stCondLst>
                      <p:childTnLst>
                        <p:par>
                          <p:cTn id="101" fill="hold">
                            <p:stCondLst>
                              <p:cond delay="0"/>
                            </p:stCondLst>
                            <p:childTnLst>
                              <p:par>
                                <p:cTn id="102" presetID="3" presetClass="emph" presetSubtype="2" fill="hold" grpId="1" nodeType="clickEffect">
                                  <p:stCondLst>
                                    <p:cond delay="0"/>
                                  </p:stCondLst>
                                  <p:childTnLst>
                                    <p:animClr clrSpc="rgb" dir="cw">
                                      <p:cBhvr override="childStyle">
                                        <p:cTn id="103" dur="1500" fill="hold"/>
                                        <p:tgtEl>
                                          <p:spTgt spid="15"/>
                                        </p:tgtEl>
                                        <p:attrNameLst>
                                          <p:attrName>style.color</p:attrName>
                                        </p:attrNameLst>
                                      </p:cBhvr>
                                      <p:to>
                                        <a:srgbClr val="E72420"/>
                                      </p:to>
                                    </p:animClr>
                                  </p:childTnLst>
                                </p:cTn>
                              </p:par>
                            </p:childTnLst>
                          </p:cTn>
                        </p:par>
                        <p:par>
                          <p:cTn id="104" fill="hold">
                            <p:stCondLst>
                              <p:cond delay="1500"/>
                            </p:stCondLst>
                            <p:childTnLst>
                              <p:par>
                                <p:cTn id="105" presetID="10" presetClass="entr" presetSubtype="0" fill="hold"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500"/>
                                        <p:tgtEl>
                                          <p:spTgt spid="30"/>
                                        </p:tgtEl>
                                      </p:cBhvr>
                                    </p:animEffect>
                                  </p:childTnLst>
                                </p:cTn>
                              </p:par>
                            </p:childTnLst>
                          </p:cTn>
                        </p:par>
                        <p:par>
                          <p:cTn id="108" fill="hold">
                            <p:stCondLst>
                              <p:cond delay="2000"/>
                            </p:stCondLst>
                            <p:childTnLst>
                              <p:par>
                                <p:cTn id="109" presetID="3" presetClass="emph" presetSubtype="2" fill="hold" grpId="2" nodeType="afterEffect">
                                  <p:stCondLst>
                                    <p:cond delay="500"/>
                                  </p:stCondLst>
                                  <p:childTnLst>
                                    <p:animClr clrSpc="rgb" dir="cw">
                                      <p:cBhvr override="childStyle">
                                        <p:cTn id="110" dur="1500" fill="hold"/>
                                        <p:tgtEl>
                                          <p:spTgt spid="15"/>
                                        </p:tgtEl>
                                        <p:attrNameLst>
                                          <p:attrName>style.color</p:attrName>
                                        </p:attrNameLst>
                                      </p:cBhvr>
                                      <p:to>
                                        <a:schemeClr val="tx1"/>
                                      </p:to>
                                    </p:animClr>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fade">
                                      <p:cBhvr>
                                        <p:cTn id="115" dur="500"/>
                                        <p:tgtEl>
                                          <p:spTgt spid="3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fade">
                                      <p:cBhvr>
                                        <p:cTn id="120" dur="500"/>
                                        <p:tgtEl>
                                          <p:spTgt spid="35"/>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36"/>
                                        </p:tgtEl>
                                        <p:attrNameLst>
                                          <p:attrName>style.visibility</p:attrName>
                                        </p:attrNameLst>
                                      </p:cBhvr>
                                      <p:to>
                                        <p:strVal val="visible"/>
                                      </p:to>
                                    </p:set>
                                    <p:animEffect transition="in" filter="fade">
                                      <p:cBhvr>
                                        <p:cTn id="125" dur="500"/>
                                        <p:tgtEl>
                                          <p:spTgt spid="36"/>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37"/>
                                        </p:tgtEl>
                                        <p:attrNameLst>
                                          <p:attrName>style.visibility</p:attrName>
                                        </p:attrNameLst>
                                      </p:cBhvr>
                                      <p:to>
                                        <p:strVal val="visible"/>
                                      </p:to>
                                    </p:set>
                                    <p:animEffect transition="in" filter="fade">
                                      <p:cBhvr>
                                        <p:cTn id="130" dur="500"/>
                                        <p:tgtEl>
                                          <p:spTgt spid="37"/>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38"/>
                                        </p:tgtEl>
                                        <p:attrNameLst>
                                          <p:attrName>style.visibility</p:attrName>
                                        </p:attrNameLst>
                                      </p:cBhvr>
                                      <p:to>
                                        <p:strVal val="visible"/>
                                      </p:to>
                                    </p:set>
                                    <p:animEffect transition="in" filter="fade">
                                      <p:cBhvr>
                                        <p:cTn id="135" dur="500"/>
                                        <p:tgtEl>
                                          <p:spTgt spid="38"/>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39"/>
                                        </p:tgtEl>
                                        <p:attrNameLst>
                                          <p:attrName>style.visibility</p:attrName>
                                        </p:attrNameLst>
                                      </p:cBhvr>
                                      <p:to>
                                        <p:strVal val="visible"/>
                                      </p:to>
                                    </p:set>
                                    <p:animEffect transition="in" filter="fade">
                                      <p:cBhvr>
                                        <p:cTn id="140" dur="500"/>
                                        <p:tgtEl>
                                          <p:spTgt spid="39"/>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40"/>
                                        </p:tgtEl>
                                        <p:attrNameLst>
                                          <p:attrName>style.visibility</p:attrName>
                                        </p:attrNameLst>
                                      </p:cBhvr>
                                      <p:to>
                                        <p:strVal val="visible"/>
                                      </p:to>
                                    </p:set>
                                    <p:animEffect transition="in" filter="fade">
                                      <p:cBhvr>
                                        <p:cTn id="145" dur="500"/>
                                        <p:tgtEl>
                                          <p:spTgt spid="40"/>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42"/>
                                        </p:tgtEl>
                                        <p:attrNameLst>
                                          <p:attrName>style.visibility</p:attrName>
                                        </p:attrNameLst>
                                      </p:cBhvr>
                                      <p:to>
                                        <p:strVal val="visible"/>
                                      </p:to>
                                    </p:set>
                                    <p:animEffect transition="in" filter="fade">
                                      <p:cBhvr>
                                        <p:cTn id="1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9" grpId="1" build="allAtOnce"/>
      <p:bldP spid="10" grpId="0"/>
      <p:bldP spid="10" grpId="1"/>
      <p:bldP spid="10" grpId="2"/>
      <p:bldP spid="11" grpId="0"/>
      <p:bldP spid="11" grpId="1"/>
      <p:bldP spid="11" grpId="2"/>
      <p:bldP spid="12" grpId="0"/>
      <p:bldP spid="12" grpId="1"/>
      <p:bldP spid="12" grpId="2"/>
      <p:bldP spid="13" grpId="0"/>
      <p:bldP spid="13" grpId="1"/>
      <p:bldP spid="13" grpId="2"/>
      <p:bldP spid="14" grpId="0"/>
      <p:bldP spid="14" grpId="1"/>
      <p:bldP spid="14" grpId="2"/>
      <p:bldP spid="15" grpId="0"/>
      <p:bldP spid="15" grpId="1"/>
      <p:bldP spid="15" grpId="2"/>
      <p:bldP spid="34" grpId="0"/>
      <p:bldP spid="35" grpId="0"/>
      <p:bldP spid="36" grpId="0"/>
      <p:bldP spid="37" grpId="0"/>
      <p:bldP spid="38" grpId="0"/>
      <p:bldP spid="39" grpId="0"/>
      <p:bldP spid="40"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0F7015-E905-427D-B8F1-FB3077EBC424}"/>
              </a:ext>
            </a:extLst>
          </p:cNvPr>
          <p:cNvSpPr>
            <a:spLocks noGrp="1"/>
          </p:cNvSpPr>
          <p:nvPr>
            <p:ph type="title"/>
          </p:nvPr>
        </p:nvSpPr>
        <p:spPr/>
        <p:txBody>
          <a:bodyPr/>
          <a:lstStyle/>
          <a:p>
            <a:r>
              <a:rPr lang="en-GB" dirty="0"/>
              <a:t>6NPV-2 Place value in numbers up to 10,000,000</a:t>
            </a:r>
          </a:p>
        </p:txBody>
      </p:sp>
      <p:pic>
        <p:nvPicPr>
          <p:cNvPr id="4" name="Picture 3">
            <a:extLst>
              <a:ext uri="{FF2B5EF4-FFF2-40B4-BE49-F238E27FC236}">
                <a16:creationId xmlns:a16="http://schemas.microsoft.com/office/drawing/2014/main" id="{24FAC30A-9808-4D69-9AB5-DA81171742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5375" y="1165423"/>
            <a:ext cx="3408382" cy="3861448"/>
          </a:xfrm>
          <a:prstGeom prst="rect">
            <a:avLst/>
          </a:prstGeom>
        </p:spPr>
      </p:pic>
      <p:sp>
        <p:nvSpPr>
          <p:cNvPr id="6" name="TextBox 5">
            <a:extLst>
              <a:ext uri="{FF2B5EF4-FFF2-40B4-BE49-F238E27FC236}">
                <a16:creationId xmlns:a16="http://schemas.microsoft.com/office/drawing/2014/main" id="{BC787DB8-3EEB-4520-936F-6D110E8BE96A}"/>
              </a:ext>
            </a:extLst>
          </p:cNvPr>
          <p:cNvSpPr txBox="1"/>
          <p:nvPr/>
        </p:nvSpPr>
        <p:spPr bwMode="auto">
          <a:xfrm>
            <a:off x="289602" y="5519608"/>
            <a:ext cx="148630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7" name="TextBox 6">
            <a:extLst>
              <a:ext uri="{FF2B5EF4-FFF2-40B4-BE49-F238E27FC236}">
                <a16:creationId xmlns:a16="http://schemas.microsoft.com/office/drawing/2014/main" id="{E4A6B00C-8816-43D2-868B-B04C62B866C3}"/>
              </a:ext>
            </a:extLst>
          </p:cNvPr>
          <p:cNvSpPr txBox="1"/>
          <p:nvPr/>
        </p:nvSpPr>
        <p:spPr bwMode="auto">
          <a:xfrm>
            <a:off x="1664781" y="5519608"/>
            <a:ext cx="154721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+ 200,000</a:t>
            </a:r>
          </a:p>
        </p:txBody>
      </p:sp>
      <p:sp>
        <p:nvSpPr>
          <p:cNvPr id="8" name="TextBox 7">
            <a:extLst>
              <a:ext uri="{FF2B5EF4-FFF2-40B4-BE49-F238E27FC236}">
                <a16:creationId xmlns:a16="http://schemas.microsoft.com/office/drawing/2014/main" id="{3D4A90F1-9E61-471F-A886-43230BCF28A0}"/>
              </a:ext>
            </a:extLst>
          </p:cNvPr>
          <p:cNvSpPr txBox="1"/>
          <p:nvPr/>
        </p:nvSpPr>
        <p:spPr bwMode="auto">
          <a:xfrm>
            <a:off x="3099313" y="5519608"/>
            <a:ext cx="138050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+ 30,000</a:t>
            </a:r>
          </a:p>
        </p:txBody>
      </p:sp>
      <p:sp>
        <p:nvSpPr>
          <p:cNvPr id="9" name="TextBox 8">
            <a:extLst>
              <a:ext uri="{FF2B5EF4-FFF2-40B4-BE49-F238E27FC236}">
                <a16:creationId xmlns:a16="http://schemas.microsoft.com/office/drawing/2014/main" id="{3403AB94-5374-4799-A149-F01F88910434}"/>
              </a:ext>
            </a:extLst>
          </p:cNvPr>
          <p:cNvSpPr txBox="1"/>
          <p:nvPr/>
        </p:nvSpPr>
        <p:spPr bwMode="auto">
          <a:xfrm>
            <a:off x="4367505" y="5519608"/>
            <a:ext cx="1213794"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+ 6,000</a:t>
            </a:r>
          </a:p>
        </p:txBody>
      </p:sp>
      <p:sp>
        <p:nvSpPr>
          <p:cNvPr id="10" name="TextBox 9">
            <a:extLst>
              <a:ext uri="{FF2B5EF4-FFF2-40B4-BE49-F238E27FC236}">
                <a16:creationId xmlns:a16="http://schemas.microsoft.com/office/drawing/2014/main" id="{57F61933-291C-40B0-B5DC-7FAC6BE462A4}"/>
              </a:ext>
            </a:extLst>
          </p:cNvPr>
          <p:cNvSpPr txBox="1"/>
          <p:nvPr/>
        </p:nvSpPr>
        <p:spPr bwMode="auto">
          <a:xfrm>
            <a:off x="5476081" y="5519608"/>
            <a:ext cx="813043"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a:t>
            </a:r>
          </a:p>
        </p:txBody>
      </p:sp>
      <p:sp>
        <p:nvSpPr>
          <p:cNvPr id="12" name="TextBox 11">
            <a:extLst>
              <a:ext uri="{FF2B5EF4-FFF2-40B4-BE49-F238E27FC236}">
                <a16:creationId xmlns:a16="http://schemas.microsoft.com/office/drawing/2014/main" id="{30D3BC50-329D-4396-ADCA-84FB512ED074}"/>
              </a:ext>
            </a:extLst>
          </p:cNvPr>
          <p:cNvSpPr txBox="1"/>
          <p:nvPr/>
        </p:nvSpPr>
        <p:spPr bwMode="auto">
          <a:xfrm>
            <a:off x="6174335" y="5519608"/>
            <a:ext cx="178125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1,236,010</a:t>
            </a:r>
          </a:p>
        </p:txBody>
      </p:sp>
      <p:sp>
        <p:nvSpPr>
          <p:cNvPr id="11" name="Content Placeholder 2">
            <a:extLst>
              <a:ext uri="{FF2B5EF4-FFF2-40B4-BE49-F238E27FC236}">
                <a16:creationId xmlns:a16="http://schemas.microsoft.com/office/drawing/2014/main" id="{336DE94B-DF3C-4ACD-A443-A81BE4D568E3}"/>
              </a:ext>
            </a:extLst>
          </p:cNvPr>
          <p:cNvSpPr txBox="1">
            <a:spLocks/>
          </p:cNvSpPr>
          <p:nvPr/>
        </p:nvSpPr>
        <p:spPr>
          <a:xfrm>
            <a:off x="6466251" y="1381205"/>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Say the value of each column of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the total value as an addition equation including all of its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value of the 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a:t>
            </a:r>
            <a:r>
              <a:rPr kumimoji="0" lang="en-GB" sz="2000" b="0" i="0" u="none" strike="noStrike" kern="1200" cap="none" spc="0" normalizeH="0" baseline="0" noProof="0" dirty="0">
                <a:ln>
                  <a:noFill/>
                </a:ln>
                <a:solidFill>
                  <a:srgbClr val="585858"/>
                </a:solidFill>
                <a:effectLst/>
                <a:uLnTx/>
                <a:uFillTx/>
                <a:latin typeface="Arial"/>
                <a:ea typeface="+mn-ea"/>
                <a:cs typeface="+mn-cs"/>
              </a:rPr>
              <a:t>epeat using representations of other </a:t>
            </a:r>
            <a:r>
              <a:rPr kumimoji="0" lang="en-US" sz="2000" b="0" i="0" u="none" strike="noStrike" kern="0" cap="none" spc="0" normalizeH="0" baseline="0" noProof="0" dirty="0">
                <a:ln>
                  <a:noFill/>
                </a:ln>
                <a:solidFill>
                  <a:srgbClr val="585858"/>
                </a:solidFill>
                <a:effectLst/>
                <a:uLnTx/>
                <a:uFillTx/>
                <a:latin typeface="Arial"/>
                <a:ea typeface="+mn-ea"/>
                <a:cs typeface="+mn-cs"/>
              </a:rPr>
              <a:t>numbers between 0 and 1,000,000, including up to two decimal places.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3" name="TextBox 19">
            <a:extLst>
              <a:ext uri="{FF2B5EF4-FFF2-40B4-BE49-F238E27FC236}">
                <a16:creationId xmlns:a16="http://schemas.microsoft.com/office/drawing/2014/main" id="{2E6E0FAF-E4EB-4934-9DAC-008D5CB09FD0}"/>
              </a:ext>
            </a:extLst>
          </p:cNvPr>
          <p:cNvSpPr txBox="1"/>
          <p:nvPr/>
        </p:nvSpPr>
        <p:spPr>
          <a:xfrm>
            <a:off x="6192011" y="3351742"/>
            <a:ext cx="53761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3 represents three ten thousands.</a:t>
            </a:r>
          </a:p>
        </p:txBody>
      </p:sp>
    </p:spTree>
    <p:extLst>
      <p:ext uri="{BB962C8B-B14F-4D97-AF65-F5344CB8AC3E}">
        <p14:creationId xmlns:p14="http://schemas.microsoft.com/office/powerpoint/2010/main" val="168032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8F54ACEB-68CA-465D-A894-02B4976F9A14}"/>
              </a:ext>
            </a:extLst>
          </p:cNvPr>
          <p:cNvSpPr txBox="1"/>
          <p:nvPr/>
        </p:nvSpPr>
        <p:spPr bwMode="auto">
          <a:xfrm>
            <a:off x="4608015" y="5519608"/>
            <a:ext cx="156324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210,120</a:t>
            </a:r>
          </a:p>
        </p:txBody>
      </p:sp>
      <p:sp>
        <p:nvSpPr>
          <p:cNvPr id="3" name="Title 2">
            <a:extLst>
              <a:ext uri="{FF2B5EF4-FFF2-40B4-BE49-F238E27FC236}">
                <a16:creationId xmlns:a16="http://schemas.microsoft.com/office/drawing/2014/main" id="{8339E4FC-1173-494F-92C2-038CAF022429}"/>
              </a:ext>
            </a:extLst>
          </p:cNvPr>
          <p:cNvSpPr>
            <a:spLocks noGrp="1"/>
          </p:cNvSpPr>
          <p:nvPr>
            <p:ph type="title"/>
          </p:nvPr>
        </p:nvSpPr>
        <p:spPr/>
        <p:txBody>
          <a:bodyPr/>
          <a:lstStyle/>
          <a:p>
            <a:r>
              <a:rPr lang="en-GB" dirty="0"/>
              <a:t>6NPV-2 Place value in numbers up to 10,000,000</a:t>
            </a:r>
          </a:p>
        </p:txBody>
      </p:sp>
      <p:pic>
        <p:nvPicPr>
          <p:cNvPr id="13" name="Picture 12">
            <a:extLst>
              <a:ext uri="{FF2B5EF4-FFF2-40B4-BE49-F238E27FC236}">
                <a16:creationId xmlns:a16="http://schemas.microsoft.com/office/drawing/2014/main" id="{DCA312FF-88A1-47A1-A232-04345F74C8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6928" y="2015175"/>
            <a:ext cx="3408382" cy="2223762"/>
          </a:xfrm>
          <a:prstGeom prst="rect">
            <a:avLst/>
          </a:prstGeom>
        </p:spPr>
      </p:pic>
      <p:sp>
        <p:nvSpPr>
          <p:cNvPr id="6" name="TextBox 5">
            <a:extLst>
              <a:ext uri="{FF2B5EF4-FFF2-40B4-BE49-F238E27FC236}">
                <a16:creationId xmlns:a16="http://schemas.microsoft.com/office/drawing/2014/main" id="{445AB195-E67E-427E-89BC-4BFA172A2AC6}"/>
              </a:ext>
            </a:extLst>
          </p:cNvPr>
          <p:cNvSpPr txBox="1"/>
          <p:nvPr/>
        </p:nvSpPr>
        <p:spPr bwMode="auto">
          <a:xfrm>
            <a:off x="601351" y="5519608"/>
            <a:ext cx="129875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200,000</a:t>
            </a:r>
          </a:p>
        </p:txBody>
      </p:sp>
      <p:sp>
        <p:nvSpPr>
          <p:cNvPr id="7" name="TextBox 6">
            <a:extLst>
              <a:ext uri="{FF2B5EF4-FFF2-40B4-BE49-F238E27FC236}">
                <a16:creationId xmlns:a16="http://schemas.microsoft.com/office/drawing/2014/main" id="{445AB195-E67E-427E-89BC-4BFA172A2AC6}"/>
              </a:ext>
            </a:extLst>
          </p:cNvPr>
          <p:cNvSpPr txBox="1"/>
          <p:nvPr/>
        </p:nvSpPr>
        <p:spPr bwMode="auto">
          <a:xfrm>
            <a:off x="1792132" y="5520178"/>
            <a:ext cx="1391727"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+ 10,000</a:t>
            </a:r>
          </a:p>
        </p:txBody>
      </p:sp>
      <p:sp>
        <p:nvSpPr>
          <p:cNvPr id="9" name="TextBox 8">
            <a:extLst>
              <a:ext uri="{FF2B5EF4-FFF2-40B4-BE49-F238E27FC236}">
                <a16:creationId xmlns:a16="http://schemas.microsoft.com/office/drawing/2014/main" id="{445AB195-E67E-427E-89BC-4BFA172A2AC6}"/>
              </a:ext>
            </a:extLst>
          </p:cNvPr>
          <p:cNvSpPr txBox="1"/>
          <p:nvPr/>
        </p:nvSpPr>
        <p:spPr bwMode="auto">
          <a:xfrm>
            <a:off x="3065595" y="5519608"/>
            <a:ext cx="979755"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+ 100</a:t>
            </a:r>
          </a:p>
        </p:txBody>
      </p:sp>
      <p:sp>
        <p:nvSpPr>
          <p:cNvPr id="12" name="TextBox 11">
            <a:extLst>
              <a:ext uri="{FF2B5EF4-FFF2-40B4-BE49-F238E27FC236}">
                <a16:creationId xmlns:a16="http://schemas.microsoft.com/office/drawing/2014/main" id="{445AB195-E67E-427E-89BC-4BFA172A2AC6}"/>
              </a:ext>
            </a:extLst>
          </p:cNvPr>
          <p:cNvSpPr txBox="1"/>
          <p:nvPr/>
        </p:nvSpPr>
        <p:spPr bwMode="auto">
          <a:xfrm>
            <a:off x="3920366" y="5519665"/>
            <a:ext cx="813043"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+ 20</a:t>
            </a:r>
          </a:p>
        </p:txBody>
      </p:sp>
      <p:sp>
        <p:nvSpPr>
          <p:cNvPr id="10" name="Content Placeholder 2">
            <a:extLst>
              <a:ext uri="{FF2B5EF4-FFF2-40B4-BE49-F238E27FC236}">
                <a16:creationId xmlns:a16="http://schemas.microsoft.com/office/drawing/2014/main" id="{AFB1ACEC-9F3D-4FB2-84B1-FD6169EC95DC}"/>
              </a:ext>
            </a:extLst>
          </p:cNvPr>
          <p:cNvSpPr txBox="1">
            <a:spLocks/>
          </p:cNvSpPr>
          <p:nvPr/>
        </p:nvSpPr>
        <p:spPr>
          <a:xfrm>
            <a:off x="6464158"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total value of the place value counters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What would be a sensible first step to easily identify the sum of the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the total value as an addition equation including all of its parts.</a:t>
            </a: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for other numbers.</a:t>
            </a:r>
            <a:endParaRPr kumimoji="0" lang="en-US" sz="2000" b="0" i="0" u="none" strike="noStrike" kern="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7840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7" grpId="0"/>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6NPV-2 </a:t>
            </a:r>
            <a:br>
              <a:rPr lang="en-GB" sz="2400" dirty="0"/>
            </a:br>
            <a:r>
              <a:rPr lang="en-GB" sz="2400" i="1" dirty="0"/>
              <a:t>Recognise the place value of each digit in numbers up to 10 million, including decimal fractions, and compose and decompose numbers up to 10 million using standard and non-standard partitioning.</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8587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6NPV-2.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pPr>
              <a:buClrTx/>
              <a:buFontTx/>
              <a:buNone/>
            </a:pPr>
            <a:r>
              <a:rPr lang="en-GB" dirty="0"/>
              <a:t>6NPV-2 Place value in numbers up to 10,000,000</a:t>
            </a:r>
            <a:endParaRPr lang="en-GB" kern="0" dirty="0"/>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950185"/>
            <a:ext cx="5486401"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Play ‘zap the </a:t>
            </a:r>
            <a:r>
              <a:rPr kumimoji="0" lang="en-US" sz="2000" b="0" i="0" u="none" strike="noStrike" kern="1200" cap="none" spc="0" normalizeH="0" baseline="0" noProof="0">
                <a:ln>
                  <a:noFill/>
                </a:ln>
                <a:solidFill>
                  <a:srgbClr val="585858"/>
                </a:solidFill>
                <a:effectLst/>
                <a:uLnTx/>
                <a:uFillTx/>
                <a:latin typeface="Arial"/>
                <a:ea typeface="+mn-ea"/>
                <a:cs typeface="+mn-cs"/>
              </a:rPr>
              <a:t>digit’.</a:t>
            </a: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Enter the number shown on a calculator.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Using subtract on the calculator, zap the digit 4 and write the equation that you entered.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digits.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4">
            <a:extLst>
              <a:ext uri="{FF2B5EF4-FFF2-40B4-BE49-F238E27FC236}">
                <a16:creationId xmlns:a16="http://schemas.microsoft.com/office/drawing/2014/main" id="{A55A9FC7-3347-4D65-BF2F-EE9278D82671}"/>
              </a:ext>
            </a:extLst>
          </p:cNvPr>
          <p:cNvSpPr txBox="1"/>
          <p:nvPr/>
        </p:nvSpPr>
        <p:spPr>
          <a:xfrm>
            <a:off x="1228845" y="3157609"/>
            <a:ext cx="4032354"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7,348,562</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62B076F8-2DFC-48D0-B64E-62C748F8F13E}"/>
              </a:ext>
            </a:extLst>
          </p:cNvPr>
          <p:cNvSpPr txBox="1"/>
          <p:nvPr/>
        </p:nvSpPr>
        <p:spPr bwMode="auto">
          <a:xfrm>
            <a:off x="1289151" y="4289046"/>
            <a:ext cx="38218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7,348,562 – 40,000 = 7,308,562</a:t>
            </a:r>
            <a:endPar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4596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1292877" y="1180597"/>
            <a:ext cx="1834270" cy="2474453"/>
          </a:xfrm>
          <a:prstGeom prst="rect">
            <a:avLst/>
          </a:prstGeom>
          <a:ln w="12700">
            <a:solidFill>
              <a:schemeClr val="tx1"/>
            </a:solidFill>
          </a:ln>
        </p:spPr>
      </p:pic>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6NPV-2: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fontScale="92500" lnSpcReduction="2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1.22 Composition and calculation: 1,000 and four-digit numbers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6"/>
              </a:rPr>
              <a:t>1.23 Composition and calculation: tenths</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7"/>
              </a:rPr>
              <a:t>1.24 Composition and calculation: hundredths and thousandths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8"/>
              </a:rPr>
              <a:t>1.30 Composition and calculation: numbers up to 10,000,000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endParaRPr lang="en-GB" sz="15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499D7389-94A5-4598-9A3F-231D839B9552}"/>
              </a:ext>
            </a:extLst>
          </p:cNvPr>
          <p:cNvPicPr>
            <a:picLocks noChangeAspect="1"/>
          </p:cNvPicPr>
          <p:nvPr/>
        </p:nvPicPr>
        <p:blipFill>
          <a:blip r:embed="rId9"/>
          <a:stretch>
            <a:fillRect/>
          </a:stretch>
        </p:blipFill>
        <p:spPr>
          <a:xfrm>
            <a:off x="3818989" y="1180597"/>
            <a:ext cx="1764545" cy="2474453"/>
          </a:xfrm>
          <a:prstGeom prst="rect">
            <a:avLst/>
          </a:prstGeom>
          <a:ln>
            <a:solidFill>
              <a:schemeClr val="tx1"/>
            </a:solidFill>
          </a:ln>
        </p:spPr>
      </p:pic>
      <p:pic>
        <p:nvPicPr>
          <p:cNvPr id="11" name="Content Placeholder 11">
            <a:extLst>
              <a:ext uri="{FF2B5EF4-FFF2-40B4-BE49-F238E27FC236}">
                <a16:creationId xmlns:a16="http://schemas.microsoft.com/office/drawing/2014/main" id="{765938AC-FA4A-453F-B2E3-8601793F24B6}"/>
              </a:ext>
            </a:extLst>
          </p:cNvPr>
          <p:cNvPicPr>
            <a:picLocks noChangeAspect="1"/>
          </p:cNvPicPr>
          <p:nvPr/>
        </p:nvPicPr>
        <p:blipFill>
          <a:blip r:embed="rId10"/>
          <a:stretch>
            <a:fillRect/>
          </a:stretch>
        </p:blipFill>
        <p:spPr>
          <a:xfrm>
            <a:off x="1292877" y="3954108"/>
            <a:ext cx="1769538" cy="2473232"/>
          </a:xfrm>
          <a:prstGeom prst="rect">
            <a:avLst/>
          </a:prstGeom>
          <a:ln>
            <a:solidFill>
              <a:schemeClr val="tx1"/>
            </a:solidFill>
          </a:ln>
        </p:spPr>
      </p:pic>
      <p:pic>
        <p:nvPicPr>
          <p:cNvPr id="6" name="Picture 5">
            <a:extLst>
              <a:ext uri="{FF2B5EF4-FFF2-40B4-BE49-F238E27FC236}">
                <a16:creationId xmlns:a16="http://schemas.microsoft.com/office/drawing/2014/main" id="{12DD8A45-822D-4D48-9E62-5165BF4763B2}"/>
              </a:ext>
            </a:extLst>
          </p:cNvPr>
          <p:cNvPicPr>
            <a:picLocks noChangeAspect="1"/>
          </p:cNvPicPr>
          <p:nvPr/>
        </p:nvPicPr>
        <p:blipFill>
          <a:blip r:embed="rId11"/>
          <a:stretch>
            <a:fillRect/>
          </a:stretch>
        </p:blipFill>
        <p:spPr>
          <a:xfrm>
            <a:off x="3818989" y="3954108"/>
            <a:ext cx="1737082" cy="2473232"/>
          </a:xfrm>
          <a:prstGeom prst="rect">
            <a:avLst/>
          </a:prstGeom>
          <a:ln>
            <a:solidFill>
              <a:schemeClr val="accent1"/>
            </a:solidFill>
          </a:ln>
        </p:spPr>
      </p:pic>
    </p:spTree>
    <p:extLst>
      <p:ext uri="{BB962C8B-B14F-4D97-AF65-F5344CB8AC3E}">
        <p14:creationId xmlns:p14="http://schemas.microsoft.com/office/powerpoint/2010/main" val="62648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Place value in numbers up to 10,000,000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6NPV-2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6NPV-2 Place value in numbers up to 10,000,000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10956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CE7F0C10-6613-45CE-BCD9-5E0A8E676118}"/>
              </a:ext>
            </a:extLst>
          </p:cNvPr>
          <p:cNvGrpSpPr/>
          <p:nvPr/>
        </p:nvGrpSpPr>
        <p:grpSpPr>
          <a:xfrm>
            <a:off x="1803866" y="3753321"/>
            <a:ext cx="851567" cy="1637610"/>
            <a:chOff x="3050088" y="4126466"/>
            <a:chExt cx="851567" cy="1637610"/>
          </a:xfrm>
        </p:grpSpPr>
        <p:grpSp>
          <p:nvGrpSpPr>
            <p:cNvPr id="18" name="Group 17">
              <a:extLst>
                <a:ext uri="{FF2B5EF4-FFF2-40B4-BE49-F238E27FC236}">
                  <a16:creationId xmlns:a16="http://schemas.microsoft.com/office/drawing/2014/main" id="{0945F745-EB9D-48FE-AD4C-1A48F40A589D}"/>
                </a:ext>
              </a:extLst>
            </p:cNvPr>
            <p:cNvGrpSpPr/>
            <p:nvPr/>
          </p:nvGrpSpPr>
          <p:grpSpPr>
            <a:xfrm>
              <a:off x="3050088" y="5417415"/>
              <a:ext cx="458780" cy="346661"/>
              <a:chOff x="3911059" y="5154183"/>
              <a:chExt cx="458780" cy="346661"/>
            </a:xfrm>
          </p:grpSpPr>
          <p:sp>
            <p:nvSpPr>
              <p:cNvPr id="164" name="Oval 163">
                <a:extLst>
                  <a:ext uri="{FF2B5EF4-FFF2-40B4-BE49-F238E27FC236}">
                    <a16:creationId xmlns:a16="http://schemas.microsoft.com/office/drawing/2014/main" id="{4CAD3CA6-0BC0-4BDA-8BF2-BA8F89D1C075}"/>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68" name="TextBox 167">
                <a:extLst>
                  <a:ext uri="{FF2B5EF4-FFF2-40B4-BE49-F238E27FC236}">
                    <a16:creationId xmlns:a16="http://schemas.microsoft.com/office/drawing/2014/main" id="{A1FEA999-D7DF-415A-B1F8-8F08FB68BD70}"/>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75" name="Group 174">
              <a:extLst>
                <a:ext uri="{FF2B5EF4-FFF2-40B4-BE49-F238E27FC236}">
                  <a16:creationId xmlns:a16="http://schemas.microsoft.com/office/drawing/2014/main" id="{486E8D7B-86AC-4681-AD0B-5F6D19F06CC1}"/>
                </a:ext>
              </a:extLst>
            </p:cNvPr>
            <p:cNvGrpSpPr/>
            <p:nvPr/>
          </p:nvGrpSpPr>
          <p:grpSpPr>
            <a:xfrm>
              <a:off x="3050088" y="4990377"/>
              <a:ext cx="458780" cy="346661"/>
              <a:chOff x="3911059" y="5154183"/>
              <a:chExt cx="458780" cy="346661"/>
            </a:xfrm>
          </p:grpSpPr>
          <p:sp>
            <p:nvSpPr>
              <p:cNvPr id="176" name="Oval 175">
                <a:extLst>
                  <a:ext uri="{FF2B5EF4-FFF2-40B4-BE49-F238E27FC236}">
                    <a16:creationId xmlns:a16="http://schemas.microsoft.com/office/drawing/2014/main" id="{B1F6C440-7530-4228-995A-EE719490D097}"/>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77" name="TextBox 176">
                <a:extLst>
                  <a:ext uri="{FF2B5EF4-FFF2-40B4-BE49-F238E27FC236}">
                    <a16:creationId xmlns:a16="http://schemas.microsoft.com/office/drawing/2014/main" id="{43A5595F-6C9F-4F98-BB5F-5B31F019E4A4}"/>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78" name="Group 177">
              <a:extLst>
                <a:ext uri="{FF2B5EF4-FFF2-40B4-BE49-F238E27FC236}">
                  <a16:creationId xmlns:a16="http://schemas.microsoft.com/office/drawing/2014/main" id="{A84EA579-8E41-4380-98F7-7EA0DE7D8D7E}"/>
                </a:ext>
              </a:extLst>
            </p:cNvPr>
            <p:cNvGrpSpPr/>
            <p:nvPr/>
          </p:nvGrpSpPr>
          <p:grpSpPr>
            <a:xfrm>
              <a:off x="3050088" y="4553504"/>
              <a:ext cx="458780" cy="346661"/>
              <a:chOff x="3911059" y="5154183"/>
              <a:chExt cx="458780" cy="346661"/>
            </a:xfrm>
          </p:grpSpPr>
          <p:sp>
            <p:nvSpPr>
              <p:cNvPr id="179" name="Oval 178">
                <a:extLst>
                  <a:ext uri="{FF2B5EF4-FFF2-40B4-BE49-F238E27FC236}">
                    <a16:creationId xmlns:a16="http://schemas.microsoft.com/office/drawing/2014/main" id="{65D3B39F-B9BE-44D1-A68E-505FAF9ECF67}"/>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80" name="TextBox 179">
                <a:extLst>
                  <a:ext uri="{FF2B5EF4-FFF2-40B4-BE49-F238E27FC236}">
                    <a16:creationId xmlns:a16="http://schemas.microsoft.com/office/drawing/2014/main" id="{41A9E425-B294-4B3F-9BDC-F6A9C7A0DEEC}"/>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81" name="Group 180">
              <a:extLst>
                <a:ext uri="{FF2B5EF4-FFF2-40B4-BE49-F238E27FC236}">
                  <a16:creationId xmlns:a16="http://schemas.microsoft.com/office/drawing/2014/main" id="{F4643E4E-2B87-4AA2-8F0F-48E3DCAC4FD7}"/>
                </a:ext>
              </a:extLst>
            </p:cNvPr>
            <p:cNvGrpSpPr/>
            <p:nvPr/>
          </p:nvGrpSpPr>
          <p:grpSpPr>
            <a:xfrm>
              <a:off x="3050088" y="4126466"/>
              <a:ext cx="458780" cy="346661"/>
              <a:chOff x="3911059" y="5154183"/>
              <a:chExt cx="458780" cy="346661"/>
            </a:xfrm>
          </p:grpSpPr>
          <p:sp>
            <p:nvSpPr>
              <p:cNvPr id="182" name="Oval 181">
                <a:extLst>
                  <a:ext uri="{FF2B5EF4-FFF2-40B4-BE49-F238E27FC236}">
                    <a16:creationId xmlns:a16="http://schemas.microsoft.com/office/drawing/2014/main" id="{1A36BB02-70BE-4B53-8126-9EB2BBA131E3}"/>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83" name="TextBox 182">
                <a:extLst>
                  <a:ext uri="{FF2B5EF4-FFF2-40B4-BE49-F238E27FC236}">
                    <a16:creationId xmlns:a16="http://schemas.microsoft.com/office/drawing/2014/main" id="{C38A5D70-DD14-4C4F-909A-13F204060C11}"/>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84" name="Group 183">
              <a:extLst>
                <a:ext uri="{FF2B5EF4-FFF2-40B4-BE49-F238E27FC236}">
                  <a16:creationId xmlns:a16="http://schemas.microsoft.com/office/drawing/2014/main" id="{F421DC9C-4C55-427D-B763-77F81743E915}"/>
                </a:ext>
              </a:extLst>
            </p:cNvPr>
            <p:cNvGrpSpPr/>
            <p:nvPr/>
          </p:nvGrpSpPr>
          <p:grpSpPr>
            <a:xfrm>
              <a:off x="3442875" y="5417415"/>
              <a:ext cx="458780" cy="346661"/>
              <a:chOff x="3911059" y="5154183"/>
              <a:chExt cx="458780" cy="346661"/>
            </a:xfrm>
          </p:grpSpPr>
          <p:sp>
            <p:nvSpPr>
              <p:cNvPr id="185" name="Oval 184">
                <a:extLst>
                  <a:ext uri="{FF2B5EF4-FFF2-40B4-BE49-F238E27FC236}">
                    <a16:creationId xmlns:a16="http://schemas.microsoft.com/office/drawing/2014/main" id="{BAE477EB-AF72-4385-AADB-122758DFE910}"/>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86" name="TextBox 185">
                <a:extLst>
                  <a:ext uri="{FF2B5EF4-FFF2-40B4-BE49-F238E27FC236}">
                    <a16:creationId xmlns:a16="http://schemas.microsoft.com/office/drawing/2014/main" id="{8C64C492-05D7-4F87-82CA-E8F17428C1B1}"/>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87" name="Group 186">
              <a:extLst>
                <a:ext uri="{FF2B5EF4-FFF2-40B4-BE49-F238E27FC236}">
                  <a16:creationId xmlns:a16="http://schemas.microsoft.com/office/drawing/2014/main" id="{98254340-8286-4156-842F-FE15C8E4FED5}"/>
                </a:ext>
              </a:extLst>
            </p:cNvPr>
            <p:cNvGrpSpPr/>
            <p:nvPr/>
          </p:nvGrpSpPr>
          <p:grpSpPr>
            <a:xfrm>
              <a:off x="3442875" y="4990377"/>
              <a:ext cx="458780" cy="346661"/>
              <a:chOff x="3911059" y="5154183"/>
              <a:chExt cx="458780" cy="346661"/>
            </a:xfrm>
          </p:grpSpPr>
          <p:sp>
            <p:nvSpPr>
              <p:cNvPr id="188" name="Oval 187">
                <a:extLst>
                  <a:ext uri="{FF2B5EF4-FFF2-40B4-BE49-F238E27FC236}">
                    <a16:creationId xmlns:a16="http://schemas.microsoft.com/office/drawing/2014/main" id="{B96E2494-3DEB-4157-A405-6B99B4EA3EA7}"/>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89" name="TextBox 188">
                <a:extLst>
                  <a:ext uri="{FF2B5EF4-FFF2-40B4-BE49-F238E27FC236}">
                    <a16:creationId xmlns:a16="http://schemas.microsoft.com/office/drawing/2014/main" id="{09E593C3-23E2-4F96-8B5F-4D5D7913CAEB}"/>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90" name="Group 189">
              <a:extLst>
                <a:ext uri="{FF2B5EF4-FFF2-40B4-BE49-F238E27FC236}">
                  <a16:creationId xmlns:a16="http://schemas.microsoft.com/office/drawing/2014/main" id="{C1143F85-10EE-4176-8AF2-40052EBDBC3B}"/>
                </a:ext>
              </a:extLst>
            </p:cNvPr>
            <p:cNvGrpSpPr/>
            <p:nvPr/>
          </p:nvGrpSpPr>
          <p:grpSpPr>
            <a:xfrm>
              <a:off x="3442875" y="4553504"/>
              <a:ext cx="458780" cy="346661"/>
              <a:chOff x="3911059" y="5154183"/>
              <a:chExt cx="458780" cy="346661"/>
            </a:xfrm>
          </p:grpSpPr>
          <p:sp>
            <p:nvSpPr>
              <p:cNvPr id="191" name="Oval 190">
                <a:extLst>
                  <a:ext uri="{FF2B5EF4-FFF2-40B4-BE49-F238E27FC236}">
                    <a16:creationId xmlns:a16="http://schemas.microsoft.com/office/drawing/2014/main" id="{853F3DBF-7085-4640-A200-47DEF1D96683}"/>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92" name="TextBox 191">
                <a:extLst>
                  <a:ext uri="{FF2B5EF4-FFF2-40B4-BE49-F238E27FC236}">
                    <a16:creationId xmlns:a16="http://schemas.microsoft.com/office/drawing/2014/main" id="{E8912FF3-3E0A-465A-BA09-DB28D580E5C8}"/>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193" name="Group 192">
              <a:extLst>
                <a:ext uri="{FF2B5EF4-FFF2-40B4-BE49-F238E27FC236}">
                  <a16:creationId xmlns:a16="http://schemas.microsoft.com/office/drawing/2014/main" id="{8773DA9C-7621-4616-B105-6EB7BA91F163}"/>
                </a:ext>
              </a:extLst>
            </p:cNvPr>
            <p:cNvGrpSpPr/>
            <p:nvPr/>
          </p:nvGrpSpPr>
          <p:grpSpPr>
            <a:xfrm>
              <a:off x="3442875" y="4126466"/>
              <a:ext cx="458780" cy="346661"/>
              <a:chOff x="3911059" y="5154183"/>
              <a:chExt cx="458780" cy="346661"/>
            </a:xfrm>
          </p:grpSpPr>
          <p:sp>
            <p:nvSpPr>
              <p:cNvPr id="194" name="Oval 193">
                <a:extLst>
                  <a:ext uri="{FF2B5EF4-FFF2-40B4-BE49-F238E27FC236}">
                    <a16:creationId xmlns:a16="http://schemas.microsoft.com/office/drawing/2014/main" id="{43BF4726-1511-488E-9B90-F2C7489A691A}"/>
                  </a:ext>
                </a:extLst>
              </p:cNvPr>
              <p:cNvSpPr/>
              <p:nvPr/>
            </p:nvSpPr>
            <p:spPr>
              <a:xfrm>
                <a:off x="3958921" y="5154183"/>
                <a:ext cx="346661" cy="346661"/>
              </a:xfrm>
              <a:prstGeom prst="ellipse">
                <a:avLst/>
              </a:prstGeom>
              <a:solidFill>
                <a:srgbClr val="FF66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95" name="TextBox 194">
                <a:extLst>
                  <a:ext uri="{FF2B5EF4-FFF2-40B4-BE49-F238E27FC236}">
                    <a16:creationId xmlns:a16="http://schemas.microsoft.com/office/drawing/2014/main" id="{991F0D58-03A2-4DCD-9C5E-24075A998B09}"/>
                  </a:ext>
                </a:extLst>
              </p:cNvPr>
              <p:cNvSpPr txBox="1"/>
              <p:nvPr/>
            </p:nvSpPr>
            <p:spPr>
              <a:xfrm>
                <a:off x="3911059" y="5237010"/>
                <a:ext cx="458780"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grpSp>
        <p:nvGrpSpPr>
          <p:cNvPr id="80" name="Group 79">
            <a:extLst>
              <a:ext uri="{FF2B5EF4-FFF2-40B4-BE49-F238E27FC236}">
                <a16:creationId xmlns:a16="http://schemas.microsoft.com/office/drawing/2014/main" id="{DB55D0F3-6FD7-4204-B8D3-E299A1E07CBD}"/>
              </a:ext>
            </a:extLst>
          </p:cNvPr>
          <p:cNvGrpSpPr/>
          <p:nvPr/>
        </p:nvGrpSpPr>
        <p:grpSpPr>
          <a:xfrm>
            <a:off x="2665423" y="1557338"/>
            <a:ext cx="1323294" cy="801044"/>
            <a:chOff x="4263546" y="1179394"/>
            <a:chExt cx="1764393" cy="1068059"/>
          </a:xfrm>
        </p:grpSpPr>
        <p:sp>
          <p:nvSpPr>
            <p:cNvPr id="44" name="Oval 43">
              <a:extLst>
                <a:ext uri="{FF2B5EF4-FFF2-40B4-BE49-F238E27FC236}">
                  <a16:creationId xmlns:a16="http://schemas.microsoft.com/office/drawing/2014/main" id="{8314D302-1281-4EA5-8C74-0E6FE64129BC}"/>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890A0E52-FCC6-42CE-BD67-F58C242A2EA6}"/>
                </a:ext>
              </a:extLst>
            </p:cNvPr>
            <p:cNvSpPr txBox="1"/>
            <p:nvPr/>
          </p:nvSpPr>
          <p:spPr>
            <a:xfrm>
              <a:off x="4263546" y="1478919"/>
              <a:ext cx="1764393" cy="451405"/>
            </a:xfrm>
            <a:prstGeom prst="rect">
              <a:avLst/>
            </a:prstGeom>
            <a:noFill/>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381,920</a:t>
              </a:r>
            </a:p>
          </p:txBody>
        </p:sp>
      </p:grpSp>
      <p:grpSp>
        <p:nvGrpSpPr>
          <p:cNvPr id="78" name="Group 77">
            <a:extLst>
              <a:ext uri="{FF2B5EF4-FFF2-40B4-BE49-F238E27FC236}">
                <a16:creationId xmlns:a16="http://schemas.microsoft.com/office/drawing/2014/main" id="{48C8D748-5FCD-4497-9904-472D217595C2}"/>
              </a:ext>
            </a:extLst>
          </p:cNvPr>
          <p:cNvGrpSpPr/>
          <p:nvPr/>
        </p:nvGrpSpPr>
        <p:grpSpPr>
          <a:xfrm>
            <a:off x="594008" y="2719304"/>
            <a:ext cx="1241612" cy="819684"/>
            <a:chOff x="3857684" y="2582700"/>
            <a:chExt cx="1655483" cy="1092912"/>
          </a:xfrm>
        </p:grpSpPr>
        <p:sp>
          <p:nvSpPr>
            <p:cNvPr id="65" name="Oval 64">
              <a:extLst>
                <a:ext uri="{FF2B5EF4-FFF2-40B4-BE49-F238E27FC236}">
                  <a16:creationId xmlns:a16="http://schemas.microsoft.com/office/drawing/2014/main" id="{3820814E-38C1-4CF1-80DA-185E260A0FDB}"/>
                </a:ext>
              </a:extLst>
            </p:cNvPr>
            <p:cNvSpPr/>
            <p:nvPr/>
          </p:nvSpPr>
          <p:spPr>
            <a:xfrm>
              <a:off x="4128726"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6" name="TextBox 65">
              <a:extLst>
                <a:ext uri="{FF2B5EF4-FFF2-40B4-BE49-F238E27FC236}">
                  <a16:creationId xmlns:a16="http://schemas.microsoft.com/office/drawing/2014/main" id="{A07720D8-B094-40B9-8997-4FA366893D61}"/>
                </a:ext>
              </a:extLst>
            </p:cNvPr>
            <p:cNvSpPr txBox="1"/>
            <p:nvPr/>
          </p:nvSpPr>
          <p:spPr>
            <a:xfrm>
              <a:off x="3857684" y="2890197"/>
              <a:ext cx="1655483" cy="451405"/>
            </a:xfrm>
            <a:prstGeom prst="rect">
              <a:avLst/>
            </a:prstGeom>
            <a:noFill/>
          </p:spPr>
          <p:txBody>
            <a:bodyPr wrap="square" rtlCol="0" anchor="ctr" anchorCtr="0">
              <a:spAutoFit/>
            </a:bodyPr>
            <a:lstStyle>
              <a:defPPr>
                <a:defRPr lang="en-GB"/>
              </a:defPPr>
              <a:lvl1pPr algn="ctr">
                <a:defRPr sz="2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300,000</a:t>
              </a:r>
            </a:p>
          </p:txBody>
        </p:sp>
      </p:grpSp>
      <p:grpSp>
        <p:nvGrpSpPr>
          <p:cNvPr id="77" name="Group 76">
            <a:extLst>
              <a:ext uri="{FF2B5EF4-FFF2-40B4-BE49-F238E27FC236}">
                <a16:creationId xmlns:a16="http://schemas.microsoft.com/office/drawing/2014/main" id="{2CC948BC-3DB9-4DEB-802B-292F633C4D54}"/>
              </a:ext>
            </a:extLst>
          </p:cNvPr>
          <p:cNvGrpSpPr/>
          <p:nvPr/>
        </p:nvGrpSpPr>
        <p:grpSpPr>
          <a:xfrm>
            <a:off x="2674305" y="2719302"/>
            <a:ext cx="1305528" cy="819686"/>
            <a:chOff x="4843741" y="2582698"/>
            <a:chExt cx="1740705" cy="1092915"/>
          </a:xfrm>
        </p:grpSpPr>
        <p:sp>
          <p:nvSpPr>
            <p:cNvPr id="67" name="Oval 66">
              <a:extLst>
                <a:ext uri="{FF2B5EF4-FFF2-40B4-BE49-F238E27FC236}">
                  <a16:creationId xmlns:a16="http://schemas.microsoft.com/office/drawing/2014/main" id="{F621669A-D293-440B-B77B-B5052E318A90}"/>
                </a:ext>
              </a:extLst>
            </p:cNvPr>
            <p:cNvSpPr/>
            <p:nvPr/>
          </p:nvSpPr>
          <p:spPr>
            <a:xfrm>
              <a:off x="5170646"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68" name="TextBox 67">
              <a:extLst>
                <a:ext uri="{FF2B5EF4-FFF2-40B4-BE49-F238E27FC236}">
                  <a16:creationId xmlns:a16="http://schemas.microsoft.com/office/drawing/2014/main" id="{C997D8EE-F7A4-490E-94C9-AEFE94A68ED5}"/>
                </a:ext>
              </a:extLst>
            </p:cNvPr>
            <p:cNvSpPr txBox="1"/>
            <p:nvPr/>
          </p:nvSpPr>
          <p:spPr>
            <a:xfrm>
              <a:off x="4843741" y="2887438"/>
              <a:ext cx="1740705" cy="451405"/>
            </a:xfrm>
            <a:prstGeom prst="rect">
              <a:avLst/>
            </a:prstGeom>
            <a:noFill/>
          </p:spPr>
          <p:txBody>
            <a:bodyPr wrap="square" rtlCol="0" anchor="ctr" anchorCtr="0">
              <a:spAutoFit/>
            </a:bodyPr>
            <a:lstStyle>
              <a:defPPr>
                <a:defRPr lang="en-GB"/>
              </a:defPPr>
              <a:lvl1pPr algn="ctr">
                <a:defRPr sz="2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76" name="Group 75">
            <a:extLst>
              <a:ext uri="{FF2B5EF4-FFF2-40B4-BE49-F238E27FC236}">
                <a16:creationId xmlns:a16="http://schemas.microsoft.com/office/drawing/2014/main" id="{8D851B6C-AA75-43C0-894E-70A0F9A56AD5}"/>
              </a:ext>
            </a:extLst>
          </p:cNvPr>
          <p:cNvGrpSpPr/>
          <p:nvPr/>
        </p:nvGrpSpPr>
        <p:grpSpPr>
          <a:xfrm>
            <a:off x="3988717" y="2719302"/>
            <a:ext cx="819686" cy="819686"/>
            <a:chOff x="6205477" y="2582698"/>
            <a:chExt cx="1092915" cy="1092915"/>
          </a:xfrm>
        </p:grpSpPr>
        <p:sp>
          <p:nvSpPr>
            <p:cNvPr id="69" name="Oval 68">
              <a:extLst>
                <a:ext uri="{FF2B5EF4-FFF2-40B4-BE49-F238E27FC236}">
                  <a16:creationId xmlns:a16="http://schemas.microsoft.com/office/drawing/2014/main" id="{568FB420-9EA6-46AC-AD42-94F829A18E68}"/>
                </a:ext>
              </a:extLst>
            </p:cNvPr>
            <p:cNvSpPr/>
            <p:nvPr/>
          </p:nvSpPr>
          <p:spPr>
            <a:xfrm>
              <a:off x="6205477"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70" name="TextBox 69">
              <a:extLst>
                <a:ext uri="{FF2B5EF4-FFF2-40B4-BE49-F238E27FC236}">
                  <a16:creationId xmlns:a16="http://schemas.microsoft.com/office/drawing/2014/main" id="{95551A60-40EE-4C2A-8023-D4ECADCC2C15}"/>
                </a:ext>
              </a:extLst>
            </p:cNvPr>
            <p:cNvSpPr txBox="1"/>
            <p:nvPr/>
          </p:nvSpPr>
          <p:spPr>
            <a:xfrm>
              <a:off x="6211886" y="2887438"/>
              <a:ext cx="1074078" cy="451405"/>
            </a:xfrm>
            <a:prstGeom prst="rect">
              <a:avLst/>
            </a:prstGeom>
            <a:noFill/>
          </p:spPr>
          <p:txBody>
            <a:bodyPr wrap="square" rtlCol="0" anchor="ctr" anchorCtr="0">
              <a:spAutoFit/>
            </a:bodyPr>
            <a:lstStyle>
              <a:defPPr>
                <a:defRPr lang="en-GB"/>
              </a:defPPr>
              <a:lvl1pPr algn="ctr">
                <a:defRPr sz="2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grpSp>
      <p:cxnSp>
        <p:nvCxnSpPr>
          <p:cNvPr id="93" name="Straight Connector 92">
            <a:extLst>
              <a:ext uri="{FF2B5EF4-FFF2-40B4-BE49-F238E27FC236}">
                <a16:creationId xmlns:a16="http://schemas.microsoft.com/office/drawing/2014/main" id="{E1BF40AB-ED94-448C-B406-839C34186FC4}"/>
              </a:ext>
            </a:extLst>
          </p:cNvPr>
          <p:cNvCxnSpPr>
            <a:cxnSpLocks/>
            <a:endCxn id="65" idx="0"/>
          </p:cNvCxnSpPr>
          <p:nvPr/>
        </p:nvCxnSpPr>
        <p:spPr>
          <a:xfrm flipH="1">
            <a:off x="1207133" y="2120536"/>
            <a:ext cx="1761621" cy="5987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78D98A3-F49B-4972-BBEB-5551ED80D767}"/>
              </a:ext>
            </a:extLst>
          </p:cNvPr>
          <p:cNvCxnSpPr>
            <a:cxnSpLocks/>
            <a:stCxn id="44" idx="4"/>
            <a:endCxn id="67" idx="0"/>
          </p:cNvCxnSpPr>
          <p:nvPr/>
        </p:nvCxnSpPr>
        <p:spPr>
          <a:xfrm>
            <a:off x="3329327" y="2358382"/>
            <a:ext cx="0" cy="3609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25AE291-F565-446B-BD03-5361462D0549}"/>
              </a:ext>
            </a:extLst>
          </p:cNvPr>
          <p:cNvCxnSpPr>
            <a:cxnSpLocks/>
            <a:stCxn id="44" idx="5"/>
            <a:endCxn id="69" idx="0"/>
          </p:cNvCxnSpPr>
          <p:nvPr/>
        </p:nvCxnSpPr>
        <p:spPr>
          <a:xfrm>
            <a:off x="3612540" y="2241072"/>
            <a:ext cx="786021"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r>
              <a:rPr lang="en-GB" dirty="0"/>
              <a:t>6NPV-2 Place value in numbers up to 10,000,000</a:t>
            </a:r>
          </a:p>
        </p:txBody>
      </p:sp>
      <p:grpSp>
        <p:nvGrpSpPr>
          <p:cNvPr id="74" name="Group 73">
            <a:extLst>
              <a:ext uri="{FF2B5EF4-FFF2-40B4-BE49-F238E27FC236}">
                <a16:creationId xmlns:a16="http://schemas.microsoft.com/office/drawing/2014/main" id="{48C8D748-5FCD-4497-9904-472D217595C2}"/>
              </a:ext>
            </a:extLst>
          </p:cNvPr>
          <p:cNvGrpSpPr/>
          <p:nvPr/>
        </p:nvGrpSpPr>
        <p:grpSpPr>
          <a:xfrm>
            <a:off x="1616975" y="2719304"/>
            <a:ext cx="1291340" cy="819684"/>
            <a:chOff x="3824533" y="2582700"/>
            <a:chExt cx="1721787" cy="1092912"/>
          </a:xfrm>
        </p:grpSpPr>
        <p:sp>
          <p:nvSpPr>
            <p:cNvPr id="75" name="Oval 74">
              <a:extLst>
                <a:ext uri="{FF2B5EF4-FFF2-40B4-BE49-F238E27FC236}">
                  <a16:creationId xmlns:a16="http://schemas.microsoft.com/office/drawing/2014/main" id="{3820814E-38C1-4CF1-80DA-185E260A0FDB}"/>
                </a:ext>
              </a:extLst>
            </p:cNvPr>
            <p:cNvSpPr/>
            <p:nvPr/>
          </p:nvSpPr>
          <p:spPr>
            <a:xfrm>
              <a:off x="4128726"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79" name="TextBox 78">
              <a:extLst>
                <a:ext uri="{FF2B5EF4-FFF2-40B4-BE49-F238E27FC236}">
                  <a16:creationId xmlns:a16="http://schemas.microsoft.com/office/drawing/2014/main" id="{A07720D8-B094-40B9-8997-4FA366893D61}"/>
                </a:ext>
              </a:extLst>
            </p:cNvPr>
            <p:cNvSpPr txBox="1"/>
            <p:nvPr/>
          </p:nvSpPr>
          <p:spPr>
            <a:xfrm>
              <a:off x="3824533" y="2890197"/>
              <a:ext cx="1721787" cy="451405"/>
            </a:xfrm>
            <a:prstGeom prst="rect">
              <a:avLst/>
            </a:prstGeom>
            <a:noFill/>
          </p:spPr>
          <p:txBody>
            <a:bodyPr wrap="square" rtlCol="0" anchor="ctr" anchorCtr="0">
              <a:spAutoFit/>
            </a:bodyPr>
            <a:lstStyle>
              <a:defPPr>
                <a:defRPr lang="en-GB"/>
              </a:defPPr>
              <a:lvl1pPr algn="ctr">
                <a:defRPr sz="2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80,000</a:t>
              </a:r>
            </a:p>
          </p:txBody>
        </p:sp>
      </p:grpSp>
      <p:grpSp>
        <p:nvGrpSpPr>
          <p:cNvPr id="84" name="Group 83">
            <a:extLst>
              <a:ext uri="{FF2B5EF4-FFF2-40B4-BE49-F238E27FC236}">
                <a16:creationId xmlns:a16="http://schemas.microsoft.com/office/drawing/2014/main" id="{8D851B6C-AA75-43C0-894E-70A0F9A56AD5}"/>
              </a:ext>
            </a:extLst>
          </p:cNvPr>
          <p:cNvGrpSpPr/>
          <p:nvPr/>
        </p:nvGrpSpPr>
        <p:grpSpPr>
          <a:xfrm>
            <a:off x="5040089" y="2719302"/>
            <a:ext cx="819686" cy="819686"/>
            <a:chOff x="6205477" y="2582699"/>
            <a:chExt cx="1092915" cy="1092915"/>
          </a:xfrm>
        </p:grpSpPr>
        <p:sp>
          <p:nvSpPr>
            <p:cNvPr id="86" name="Oval 85">
              <a:extLst>
                <a:ext uri="{FF2B5EF4-FFF2-40B4-BE49-F238E27FC236}">
                  <a16:creationId xmlns:a16="http://schemas.microsoft.com/office/drawing/2014/main" id="{568FB420-9EA6-46AC-AD42-94F829A18E68}"/>
                </a:ext>
              </a:extLst>
            </p:cNvPr>
            <p:cNvSpPr/>
            <p:nvPr/>
          </p:nvSpPr>
          <p:spPr>
            <a:xfrm>
              <a:off x="6205477" y="2582699"/>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95551A60-40EE-4C2A-8023-D4ECADCC2C15}"/>
                </a:ext>
              </a:extLst>
            </p:cNvPr>
            <p:cNvSpPr txBox="1"/>
            <p:nvPr/>
          </p:nvSpPr>
          <p:spPr>
            <a:xfrm>
              <a:off x="6211886" y="2887438"/>
              <a:ext cx="1074078" cy="451405"/>
            </a:xfrm>
            <a:prstGeom prst="rect">
              <a:avLst/>
            </a:prstGeom>
            <a:noFill/>
          </p:spPr>
          <p:txBody>
            <a:bodyPr wrap="square" rtlCol="0" anchor="ctr" anchorCtr="0">
              <a:spAutoFit/>
            </a:bodyPr>
            <a:lstStyle>
              <a:defPPr>
                <a:defRPr lang="en-GB"/>
              </a:defPPr>
              <a:lvl1pPr algn="ctr">
                <a:defRPr sz="2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grpSp>
      <p:cxnSp>
        <p:nvCxnSpPr>
          <p:cNvPr id="43" name="Straight Connector 42">
            <a:extLst>
              <a:ext uri="{FF2B5EF4-FFF2-40B4-BE49-F238E27FC236}">
                <a16:creationId xmlns:a16="http://schemas.microsoft.com/office/drawing/2014/main" id="{822E0F43-9203-41F7-B881-10DAE92314A2}"/>
              </a:ext>
            </a:extLst>
          </p:cNvPr>
          <p:cNvCxnSpPr>
            <a:cxnSpLocks/>
          </p:cNvCxnSpPr>
          <p:nvPr/>
        </p:nvCxnSpPr>
        <p:spPr>
          <a:xfrm>
            <a:off x="3610283" y="2241072"/>
            <a:ext cx="786021"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D5CA212-44DB-442E-9406-20B8B7BAAF28}"/>
              </a:ext>
            </a:extLst>
          </p:cNvPr>
          <p:cNvCxnSpPr>
            <a:cxnSpLocks/>
            <a:endCxn id="86" idx="0"/>
          </p:cNvCxnSpPr>
          <p:nvPr/>
        </p:nvCxnSpPr>
        <p:spPr>
          <a:xfrm>
            <a:off x="3684102" y="2150036"/>
            <a:ext cx="1765830" cy="56926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333BDA6-BA6C-4129-8729-5E82D0B9634A}"/>
              </a:ext>
            </a:extLst>
          </p:cNvPr>
          <p:cNvCxnSpPr>
            <a:cxnSpLocks/>
            <a:stCxn id="44" idx="3"/>
            <a:endCxn id="75" idx="0"/>
          </p:cNvCxnSpPr>
          <p:nvPr/>
        </p:nvCxnSpPr>
        <p:spPr>
          <a:xfrm flipH="1">
            <a:off x="2254963" y="2241072"/>
            <a:ext cx="791150" cy="47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E965B5D4-A3FA-45AF-B8C1-51C834D352B2}"/>
              </a:ext>
            </a:extLst>
          </p:cNvPr>
          <p:cNvGrpSpPr/>
          <p:nvPr/>
        </p:nvGrpSpPr>
        <p:grpSpPr>
          <a:xfrm>
            <a:off x="5241675" y="3742949"/>
            <a:ext cx="412001" cy="829034"/>
            <a:chOff x="7526332" y="3971196"/>
            <a:chExt cx="412001" cy="829034"/>
          </a:xfrm>
        </p:grpSpPr>
        <p:pic>
          <p:nvPicPr>
            <p:cNvPr id="141" name="Picture 140">
              <a:extLst>
                <a:ext uri="{FF2B5EF4-FFF2-40B4-BE49-F238E27FC236}">
                  <a16:creationId xmlns:a16="http://schemas.microsoft.com/office/drawing/2014/main" id="{46CD1DD1-8449-4196-BF99-F4FB2236094D}"/>
                </a:ext>
              </a:extLst>
            </p:cNvPr>
            <p:cNvPicPr>
              <a:picLocks noChangeAspect="1"/>
            </p:cNvPicPr>
            <p:nvPr/>
          </p:nvPicPr>
          <p:blipFill>
            <a:blip r:embed="rId3"/>
            <a:stretch>
              <a:fillRect/>
            </a:stretch>
          </p:blipFill>
          <p:spPr>
            <a:xfrm>
              <a:off x="7526333" y="3971196"/>
              <a:ext cx="412000" cy="384225"/>
            </a:xfrm>
            <a:prstGeom prst="rect">
              <a:avLst/>
            </a:prstGeom>
          </p:spPr>
        </p:pic>
        <p:pic>
          <p:nvPicPr>
            <p:cNvPr id="142" name="Picture 141">
              <a:extLst>
                <a:ext uri="{FF2B5EF4-FFF2-40B4-BE49-F238E27FC236}">
                  <a16:creationId xmlns:a16="http://schemas.microsoft.com/office/drawing/2014/main" id="{A3699CFB-B9F6-4B02-BCFC-F6873AEDE36F}"/>
                </a:ext>
              </a:extLst>
            </p:cNvPr>
            <p:cNvPicPr>
              <a:picLocks noChangeAspect="1"/>
            </p:cNvPicPr>
            <p:nvPr/>
          </p:nvPicPr>
          <p:blipFill>
            <a:blip r:embed="rId3"/>
            <a:stretch>
              <a:fillRect/>
            </a:stretch>
          </p:blipFill>
          <p:spPr>
            <a:xfrm>
              <a:off x="7526332" y="4416005"/>
              <a:ext cx="412000" cy="384225"/>
            </a:xfrm>
            <a:prstGeom prst="rect">
              <a:avLst/>
            </a:prstGeom>
          </p:spPr>
        </p:pic>
      </p:grpSp>
      <p:pic>
        <p:nvPicPr>
          <p:cNvPr id="136" name="Picture 135">
            <a:extLst>
              <a:ext uri="{FF2B5EF4-FFF2-40B4-BE49-F238E27FC236}">
                <a16:creationId xmlns:a16="http://schemas.microsoft.com/office/drawing/2014/main" id="{FE6D1C99-D916-410F-A7F3-BD1AA52F72B1}"/>
              </a:ext>
            </a:extLst>
          </p:cNvPr>
          <p:cNvPicPr>
            <a:picLocks noChangeAspect="1"/>
          </p:cNvPicPr>
          <p:nvPr/>
        </p:nvPicPr>
        <p:blipFill>
          <a:blip r:embed="rId4"/>
          <a:stretch>
            <a:fillRect/>
          </a:stretch>
        </p:blipFill>
        <p:spPr>
          <a:xfrm>
            <a:off x="3129051" y="3752704"/>
            <a:ext cx="398113" cy="400220"/>
          </a:xfrm>
          <a:prstGeom prst="rect">
            <a:avLst/>
          </a:prstGeom>
        </p:spPr>
      </p:pic>
      <p:grpSp>
        <p:nvGrpSpPr>
          <p:cNvPr id="15" name="Group 14">
            <a:extLst>
              <a:ext uri="{FF2B5EF4-FFF2-40B4-BE49-F238E27FC236}">
                <a16:creationId xmlns:a16="http://schemas.microsoft.com/office/drawing/2014/main" id="{1DA8B880-6BFF-45CB-A3CE-2DBDC9232567}"/>
              </a:ext>
            </a:extLst>
          </p:cNvPr>
          <p:cNvGrpSpPr/>
          <p:nvPr/>
        </p:nvGrpSpPr>
        <p:grpSpPr>
          <a:xfrm>
            <a:off x="4024036" y="3743799"/>
            <a:ext cx="790633" cy="2074481"/>
            <a:chOff x="5270258" y="4116943"/>
            <a:chExt cx="790633" cy="2074481"/>
          </a:xfrm>
        </p:grpSpPr>
        <p:pic>
          <p:nvPicPr>
            <p:cNvPr id="153" name="Picture 152">
              <a:extLst>
                <a:ext uri="{FF2B5EF4-FFF2-40B4-BE49-F238E27FC236}">
                  <a16:creationId xmlns:a16="http://schemas.microsoft.com/office/drawing/2014/main" id="{D5DFE42F-E812-4C8F-A0F2-7A70C9543DCD}"/>
                </a:ext>
              </a:extLst>
            </p:cNvPr>
            <p:cNvPicPr>
              <a:picLocks noChangeAspect="1"/>
            </p:cNvPicPr>
            <p:nvPr/>
          </p:nvPicPr>
          <p:blipFill>
            <a:blip r:embed="rId5"/>
            <a:stretch>
              <a:fillRect/>
            </a:stretch>
          </p:blipFill>
          <p:spPr>
            <a:xfrm>
              <a:off x="5270258" y="4116943"/>
              <a:ext cx="398113" cy="365709"/>
            </a:xfrm>
            <a:prstGeom prst="rect">
              <a:avLst/>
            </a:prstGeom>
          </p:spPr>
        </p:pic>
        <p:pic>
          <p:nvPicPr>
            <p:cNvPr id="154" name="Picture 153">
              <a:extLst>
                <a:ext uri="{FF2B5EF4-FFF2-40B4-BE49-F238E27FC236}">
                  <a16:creationId xmlns:a16="http://schemas.microsoft.com/office/drawing/2014/main" id="{629F47F9-8B6F-4343-BB3E-8A81AD30E0D9}"/>
                </a:ext>
              </a:extLst>
            </p:cNvPr>
            <p:cNvPicPr>
              <a:picLocks noChangeAspect="1"/>
            </p:cNvPicPr>
            <p:nvPr/>
          </p:nvPicPr>
          <p:blipFill>
            <a:blip r:embed="rId5"/>
            <a:stretch>
              <a:fillRect/>
            </a:stretch>
          </p:blipFill>
          <p:spPr>
            <a:xfrm>
              <a:off x="5270258" y="4543981"/>
              <a:ext cx="398113" cy="365709"/>
            </a:xfrm>
            <a:prstGeom prst="rect">
              <a:avLst/>
            </a:prstGeom>
          </p:spPr>
        </p:pic>
        <p:pic>
          <p:nvPicPr>
            <p:cNvPr id="155" name="Picture 154">
              <a:extLst>
                <a:ext uri="{FF2B5EF4-FFF2-40B4-BE49-F238E27FC236}">
                  <a16:creationId xmlns:a16="http://schemas.microsoft.com/office/drawing/2014/main" id="{0C6767F0-0984-4CCC-87E5-F6B712C90DB9}"/>
                </a:ext>
              </a:extLst>
            </p:cNvPr>
            <p:cNvPicPr>
              <a:picLocks noChangeAspect="1"/>
            </p:cNvPicPr>
            <p:nvPr/>
          </p:nvPicPr>
          <p:blipFill>
            <a:blip r:embed="rId5"/>
            <a:stretch>
              <a:fillRect/>
            </a:stretch>
          </p:blipFill>
          <p:spPr>
            <a:xfrm>
              <a:off x="5270259" y="4971329"/>
              <a:ext cx="398113" cy="365709"/>
            </a:xfrm>
            <a:prstGeom prst="rect">
              <a:avLst/>
            </a:prstGeom>
          </p:spPr>
        </p:pic>
        <p:pic>
          <p:nvPicPr>
            <p:cNvPr id="157" name="Picture 156">
              <a:extLst>
                <a:ext uri="{FF2B5EF4-FFF2-40B4-BE49-F238E27FC236}">
                  <a16:creationId xmlns:a16="http://schemas.microsoft.com/office/drawing/2014/main" id="{7F6CC45F-83F2-4A4F-89DE-C8B68E7B7115}"/>
                </a:ext>
              </a:extLst>
            </p:cNvPr>
            <p:cNvPicPr>
              <a:picLocks noChangeAspect="1"/>
            </p:cNvPicPr>
            <p:nvPr/>
          </p:nvPicPr>
          <p:blipFill>
            <a:blip r:embed="rId5"/>
            <a:stretch>
              <a:fillRect/>
            </a:stretch>
          </p:blipFill>
          <p:spPr>
            <a:xfrm>
              <a:off x="5662777" y="4116943"/>
              <a:ext cx="398113" cy="365709"/>
            </a:xfrm>
            <a:prstGeom prst="rect">
              <a:avLst/>
            </a:prstGeom>
          </p:spPr>
        </p:pic>
        <p:pic>
          <p:nvPicPr>
            <p:cNvPr id="158" name="Picture 157">
              <a:extLst>
                <a:ext uri="{FF2B5EF4-FFF2-40B4-BE49-F238E27FC236}">
                  <a16:creationId xmlns:a16="http://schemas.microsoft.com/office/drawing/2014/main" id="{569259A7-E0A0-4523-AE71-2846C71D8E00}"/>
                </a:ext>
              </a:extLst>
            </p:cNvPr>
            <p:cNvPicPr>
              <a:picLocks noChangeAspect="1"/>
            </p:cNvPicPr>
            <p:nvPr/>
          </p:nvPicPr>
          <p:blipFill>
            <a:blip r:embed="rId5"/>
            <a:stretch>
              <a:fillRect/>
            </a:stretch>
          </p:blipFill>
          <p:spPr>
            <a:xfrm>
              <a:off x="5662777" y="4543981"/>
              <a:ext cx="398113" cy="365709"/>
            </a:xfrm>
            <a:prstGeom prst="rect">
              <a:avLst/>
            </a:prstGeom>
          </p:spPr>
        </p:pic>
        <p:pic>
          <p:nvPicPr>
            <p:cNvPr id="159" name="Picture 158">
              <a:extLst>
                <a:ext uri="{FF2B5EF4-FFF2-40B4-BE49-F238E27FC236}">
                  <a16:creationId xmlns:a16="http://schemas.microsoft.com/office/drawing/2014/main" id="{BA0EDAF7-65E6-41F3-ACD1-C2BF3353F0A9}"/>
                </a:ext>
              </a:extLst>
            </p:cNvPr>
            <p:cNvPicPr>
              <a:picLocks noChangeAspect="1"/>
            </p:cNvPicPr>
            <p:nvPr/>
          </p:nvPicPr>
          <p:blipFill>
            <a:blip r:embed="rId5"/>
            <a:stretch>
              <a:fillRect/>
            </a:stretch>
          </p:blipFill>
          <p:spPr>
            <a:xfrm>
              <a:off x="5662778" y="4971329"/>
              <a:ext cx="398113" cy="365709"/>
            </a:xfrm>
            <a:prstGeom prst="rect">
              <a:avLst/>
            </a:prstGeom>
          </p:spPr>
        </p:pic>
        <p:pic>
          <p:nvPicPr>
            <p:cNvPr id="160" name="Picture 159">
              <a:extLst>
                <a:ext uri="{FF2B5EF4-FFF2-40B4-BE49-F238E27FC236}">
                  <a16:creationId xmlns:a16="http://schemas.microsoft.com/office/drawing/2014/main" id="{4A032394-50AA-4963-8708-0041B46D6E99}"/>
                </a:ext>
              </a:extLst>
            </p:cNvPr>
            <p:cNvPicPr>
              <a:picLocks noChangeAspect="1"/>
            </p:cNvPicPr>
            <p:nvPr/>
          </p:nvPicPr>
          <p:blipFill>
            <a:blip r:embed="rId5"/>
            <a:stretch>
              <a:fillRect/>
            </a:stretch>
          </p:blipFill>
          <p:spPr>
            <a:xfrm>
              <a:off x="5270258" y="5398367"/>
              <a:ext cx="398113" cy="365709"/>
            </a:xfrm>
            <a:prstGeom prst="rect">
              <a:avLst/>
            </a:prstGeom>
          </p:spPr>
        </p:pic>
        <p:pic>
          <p:nvPicPr>
            <p:cNvPr id="161" name="Picture 160">
              <a:extLst>
                <a:ext uri="{FF2B5EF4-FFF2-40B4-BE49-F238E27FC236}">
                  <a16:creationId xmlns:a16="http://schemas.microsoft.com/office/drawing/2014/main" id="{ACFE9544-AB33-4841-837E-FEA63547DAC7}"/>
                </a:ext>
              </a:extLst>
            </p:cNvPr>
            <p:cNvPicPr>
              <a:picLocks noChangeAspect="1"/>
            </p:cNvPicPr>
            <p:nvPr/>
          </p:nvPicPr>
          <p:blipFill>
            <a:blip r:embed="rId5"/>
            <a:stretch>
              <a:fillRect/>
            </a:stretch>
          </p:blipFill>
          <p:spPr>
            <a:xfrm>
              <a:off x="5270259" y="5825715"/>
              <a:ext cx="398113" cy="365709"/>
            </a:xfrm>
            <a:prstGeom prst="rect">
              <a:avLst/>
            </a:prstGeom>
          </p:spPr>
        </p:pic>
        <p:pic>
          <p:nvPicPr>
            <p:cNvPr id="162" name="Picture 161">
              <a:extLst>
                <a:ext uri="{FF2B5EF4-FFF2-40B4-BE49-F238E27FC236}">
                  <a16:creationId xmlns:a16="http://schemas.microsoft.com/office/drawing/2014/main" id="{5CC1E1AA-DB66-4353-975E-24871376447B}"/>
                </a:ext>
              </a:extLst>
            </p:cNvPr>
            <p:cNvPicPr>
              <a:picLocks noChangeAspect="1"/>
            </p:cNvPicPr>
            <p:nvPr/>
          </p:nvPicPr>
          <p:blipFill>
            <a:blip r:embed="rId5"/>
            <a:stretch>
              <a:fillRect/>
            </a:stretch>
          </p:blipFill>
          <p:spPr>
            <a:xfrm>
              <a:off x="5662777" y="5398367"/>
              <a:ext cx="398113" cy="365709"/>
            </a:xfrm>
            <a:prstGeom prst="rect">
              <a:avLst/>
            </a:prstGeom>
          </p:spPr>
        </p:pic>
      </p:grpSp>
      <p:grpSp>
        <p:nvGrpSpPr>
          <p:cNvPr id="2" name="Group 1">
            <a:extLst>
              <a:ext uri="{FF2B5EF4-FFF2-40B4-BE49-F238E27FC236}">
                <a16:creationId xmlns:a16="http://schemas.microsoft.com/office/drawing/2014/main" id="{5DF178AE-267F-4FDA-99EE-3BE6A5F460B7}"/>
              </a:ext>
            </a:extLst>
          </p:cNvPr>
          <p:cNvGrpSpPr/>
          <p:nvPr/>
        </p:nvGrpSpPr>
        <p:grpSpPr>
          <a:xfrm>
            <a:off x="952894" y="3753322"/>
            <a:ext cx="508473" cy="1210572"/>
            <a:chOff x="3723117" y="4126467"/>
            <a:chExt cx="508473" cy="1210572"/>
          </a:xfrm>
        </p:grpSpPr>
        <p:grpSp>
          <p:nvGrpSpPr>
            <p:cNvPr id="172" name="Group 171">
              <a:extLst>
                <a:ext uri="{FF2B5EF4-FFF2-40B4-BE49-F238E27FC236}">
                  <a16:creationId xmlns:a16="http://schemas.microsoft.com/office/drawing/2014/main" id="{22A6107D-23F1-4AE6-A0E4-6BA2FBD67680}"/>
                </a:ext>
              </a:extLst>
            </p:cNvPr>
            <p:cNvGrpSpPr/>
            <p:nvPr/>
          </p:nvGrpSpPr>
          <p:grpSpPr>
            <a:xfrm>
              <a:off x="3723117" y="4990378"/>
              <a:ext cx="508473" cy="346661"/>
              <a:chOff x="1577621" y="4453142"/>
              <a:chExt cx="508473" cy="346661"/>
            </a:xfrm>
          </p:grpSpPr>
          <p:sp>
            <p:nvSpPr>
              <p:cNvPr id="173" name="Oval 172">
                <a:extLst>
                  <a:ext uri="{FF2B5EF4-FFF2-40B4-BE49-F238E27FC236}">
                    <a16:creationId xmlns:a16="http://schemas.microsoft.com/office/drawing/2014/main" id="{1051004A-3B29-4D12-A1E8-D74405574F10}"/>
                  </a:ext>
                </a:extLst>
              </p:cNvPr>
              <p:cNvSpPr/>
              <p:nvPr/>
            </p:nvSpPr>
            <p:spPr>
              <a:xfrm>
                <a:off x="1657333" y="4453142"/>
                <a:ext cx="346661" cy="346661"/>
              </a:xfrm>
              <a:prstGeom prst="ellipse">
                <a:avLst/>
              </a:prstGeom>
              <a:solidFill>
                <a:srgbClr val="CC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TextBox 173">
                <a:extLst>
                  <a:ext uri="{FF2B5EF4-FFF2-40B4-BE49-F238E27FC236}">
                    <a16:creationId xmlns:a16="http://schemas.microsoft.com/office/drawing/2014/main" id="{049539EE-70D5-4B76-B6EC-438166EDC296}"/>
                  </a:ext>
                </a:extLst>
              </p:cNvPr>
              <p:cNvSpPr txBox="1"/>
              <p:nvPr/>
            </p:nvSpPr>
            <p:spPr>
              <a:xfrm>
                <a:off x="1577621" y="4526780"/>
                <a:ext cx="508473"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17" name="Group 16">
              <a:extLst>
                <a:ext uri="{FF2B5EF4-FFF2-40B4-BE49-F238E27FC236}">
                  <a16:creationId xmlns:a16="http://schemas.microsoft.com/office/drawing/2014/main" id="{16425762-D352-4946-AE66-3CB08B4BF865}"/>
                </a:ext>
              </a:extLst>
            </p:cNvPr>
            <p:cNvGrpSpPr/>
            <p:nvPr/>
          </p:nvGrpSpPr>
          <p:grpSpPr>
            <a:xfrm>
              <a:off x="3723117" y="4126467"/>
              <a:ext cx="508473" cy="346661"/>
              <a:chOff x="1577621" y="4453142"/>
              <a:chExt cx="508473" cy="346661"/>
            </a:xfrm>
          </p:grpSpPr>
          <p:sp>
            <p:nvSpPr>
              <p:cNvPr id="165" name="Oval 164">
                <a:extLst>
                  <a:ext uri="{FF2B5EF4-FFF2-40B4-BE49-F238E27FC236}">
                    <a16:creationId xmlns:a16="http://schemas.microsoft.com/office/drawing/2014/main" id="{EBF9503B-A0A6-4EA1-B96C-4B6411C5D040}"/>
                  </a:ext>
                </a:extLst>
              </p:cNvPr>
              <p:cNvSpPr/>
              <p:nvPr/>
            </p:nvSpPr>
            <p:spPr>
              <a:xfrm>
                <a:off x="1657333" y="4453142"/>
                <a:ext cx="346661" cy="346661"/>
              </a:xfrm>
              <a:prstGeom prst="ellipse">
                <a:avLst/>
              </a:prstGeom>
              <a:solidFill>
                <a:srgbClr val="CC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F8343DD8-A0CC-411E-A646-1B41AEB81DE0}"/>
                  </a:ext>
                </a:extLst>
              </p:cNvPr>
              <p:cNvSpPr txBox="1"/>
              <p:nvPr/>
            </p:nvSpPr>
            <p:spPr>
              <a:xfrm>
                <a:off x="1577621" y="4526780"/>
                <a:ext cx="508473"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169" name="Group 168">
              <a:extLst>
                <a:ext uri="{FF2B5EF4-FFF2-40B4-BE49-F238E27FC236}">
                  <a16:creationId xmlns:a16="http://schemas.microsoft.com/office/drawing/2014/main" id="{F00CB09A-CDE6-4F54-8304-1F35D6D644B9}"/>
                </a:ext>
              </a:extLst>
            </p:cNvPr>
            <p:cNvGrpSpPr/>
            <p:nvPr/>
          </p:nvGrpSpPr>
          <p:grpSpPr>
            <a:xfrm>
              <a:off x="3723117" y="4553505"/>
              <a:ext cx="508473" cy="346661"/>
              <a:chOff x="1577621" y="4453142"/>
              <a:chExt cx="508473" cy="346661"/>
            </a:xfrm>
          </p:grpSpPr>
          <p:sp>
            <p:nvSpPr>
              <p:cNvPr id="170" name="Oval 169">
                <a:extLst>
                  <a:ext uri="{FF2B5EF4-FFF2-40B4-BE49-F238E27FC236}">
                    <a16:creationId xmlns:a16="http://schemas.microsoft.com/office/drawing/2014/main" id="{DD8BEF25-144D-4F03-A7EB-7D34189272DA}"/>
                  </a:ext>
                </a:extLst>
              </p:cNvPr>
              <p:cNvSpPr/>
              <p:nvPr/>
            </p:nvSpPr>
            <p:spPr>
              <a:xfrm>
                <a:off x="1657333" y="4453142"/>
                <a:ext cx="346661" cy="346661"/>
              </a:xfrm>
              <a:prstGeom prst="ellipse">
                <a:avLst/>
              </a:prstGeom>
              <a:solidFill>
                <a:srgbClr val="CC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71" name="TextBox 170">
                <a:extLst>
                  <a:ext uri="{FF2B5EF4-FFF2-40B4-BE49-F238E27FC236}">
                    <a16:creationId xmlns:a16="http://schemas.microsoft.com/office/drawing/2014/main" id="{F030DA6C-FF00-4566-83DE-FBEA5D8CC938}"/>
                  </a:ext>
                </a:extLst>
              </p:cNvPr>
              <p:cNvSpPr txBox="1"/>
              <p:nvPr/>
            </p:nvSpPr>
            <p:spPr>
              <a:xfrm>
                <a:off x="1577621" y="4526780"/>
                <a:ext cx="508473" cy="20005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sp>
        <p:nvSpPr>
          <p:cNvPr id="81" name="Content Placeholder 2">
            <a:extLst>
              <a:ext uri="{FF2B5EF4-FFF2-40B4-BE49-F238E27FC236}">
                <a16:creationId xmlns:a16="http://schemas.microsoft.com/office/drawing/2014/main" id="{64A0CD2B-6707-45C1-83C9-9D579D74BB8E}"/>
              </a:ext>
            </a:extLst>
          </p:cNvPr>
          <p:cNvSpPr txBox="1">
            <a:spLocks/>
          </p:cNvSpPr>
          <p:nvPr/>
        </p:nvSpPr>
        <p:spPr>
          <a:xfrm>
            <a:off x="6192012" y="1433060"/>
            <a:ext cx="5390389" cy="481929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Represent this number using place value counters and a part-part-whole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digit is in the thousands place? What is the value of the hundred thousands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What does the 8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Repeat for different 5-digit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rgbClr val="585858"/>
                </a:solidFill>
                <a:effectLst/>
                <a:uLnTx/>
                <a:uFillTx/>
                <a:latin typeface="Arial"/>
                <a:ea typeface="+mn-ea"/>
                <a:cs typeface="+mn-cs"/>
              </a:rPr>
              <a:t>Show children representations of numbers either using part-part-whole or place value counters and ask them to write the value of each number represented. </a:t>
            </a: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2" name="TextBox 19">
            <a:extLst>
              <a:ext uri="{FF2B5EF4-FFF2-40B4-BE49-F238E27FC236}">
                <a16:creationId xmlns:a16="http://schemas.microsoft.com/office/drawing/2014/main" id="{E47A5EC4-F751-4F44-861C-B6FD1ED14FA2}"/>
              </a:ext>
            </a:extLst>
          </p:cNvPr>
          <p:cNvSpPr txBox="1"/>
          <p:nvPr/>
        </p:nvSpPr>
        <p:spPr>
          <a:xfrm>
            <a:off x="6096000" y="3750754"/>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he 8 represents eight ten thousands.</a:t>
            </a:r>
          </a:p>
        </p:txBody>
      </p:sp>
    </p:spTree>
    <p:extLst>
      <p:ext uri="{BB962C8B-B14F-4D97-AF65-F5344CB8AC3E}">
        <p14:creationId xmlns:p14="http://schemas.microsoft.com/office/powerpoint/2010/main" val="247025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1">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1">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1">
                                            <p:txEl>
                                              <p:pRg st="4" end="4"/>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8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5|2.4|2.5|2.3"/>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documentManagement/types"/>
    <ds:schemaRef ds:uri="9a54f591-ca81-4d3f-b3c2-6f30af17eb50"/>
    <ds:schemaRef ds:uri="http://schemas.microsoft.com/office/infopath/2007/PartnerControls"/>
    <ds:schemaRef ds:uri="http://purl.org/dc/elements/1.1/"/>
    <ds:schemaRef ds:uri="http://purl.org/dc/dcmitype/"/>
    <ds:schemaRef ds:uri="http://schemas.microsoft.com/office/2006/metadata/properties"/>
    <ds:schemaRef ds:uri="http://purl.org/dc/terms/"/>
    <ds:schemaRef ds:uri="http://schemas.openxmlformats.org/package/2006/metadata/core-properties"/>
    <ds:schemaRef ds:uri="92be446a-fb96-41da-bd3a-8b4d582e422e"/>
    <ds:schemaRef ds:uri="http://www.w3.org/XML/1998/namespace"/>
  </ds:schemaRefs>
</ds:datastoreItem>
</file>

<file path=customXml/itemProps2.xml><?xml version="1.0" encoding="utf-8"?>
<ds:datastoreItem xmlns:ds="http://schemas.openxmlformats.org/officeDocument/2006/customXml" ds:itemID="{FA65CF7C-F473-4599-9814-0625E931617B}"/>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331</TotalTime>
  <Words>1464</Words>
  <Application>Microsoft Office PowerPoint</Application>
  <PresentationFormat>Widescreen</PresentationFormat>
  <Paragraphs>257</Paragraphs>
  <Slides>21</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Calibri Light</vt:lpstr>
      <vt:lpstr>Myriad Pro Semibold</vt:lpstr>
      <vt:lpstr>Custom Design</vt:lpstr>
      <vt:lpstr>nctem1</vt:lpstr>
      <vt:lpstr>PowerPoint Presentation</vt:lpstr>
      <vt:lpstr>6NPV-2  Recognise the place value of each digit in numbers up to 10 million, including decimal fractions, and compose and decompose numbers up to 10 million using standard and non-standard partitioning.</vt:lpstr>
      <vt:lpstr>6NPV-2: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6NPV-2 Place value in numbers up to 10,000,000</vt:lpstr>
      <vt:lpstr>6NPV-2 Place value in numbers up t0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6NPV-2 Place value in numbers up to 10,000,000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12</cp:revision>
  <dcterms:created xsi:type="dcterms:W3CDTF">2020-08-07T06:29:50Z</dcterms:created>
  <dcterms:modified xsi:type="dcterms:W3CDTF">2020-08-20T16:03:18Z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